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72" r:id="rId2"/>
    <p:sldMasterId id="2147483689" r:id="rId3"/>
    <p:sldMasterId id="2147483701" r:id="rId4"/>
    <p:sldMasterId id="2147483713" r:id="rId5"/>
    <p:sldMasterId id="2147483725" r:id="rId6"/>
  </p:sldMasterIdLst>
  <p:notesMasterIdLst>
    <p:notesMasterId r:id="rId30"/>
  </p:notesMasterIdLst>
  <p:handoutMasterIdLst>
    <p:handoutMasterId r:id="rId31"/>
  </p:handoutMasterIdLst>
  <p:sldIdLst>
    <p:sldId id="353" r:id="rId7"/>
    <p:sldId id="361" r:id="rId8"/>
    <p:sldId id="316" r:id="rId9"/>
    <p:sldId id="340" r:id="rId10"/>
    <p:sldId id="332" r:id="rId11"/>
    <p:sldId id="362" r:id="rId12"/>
    <p:sldId id="363" r:id="rId13"/>
    <p:sldId id="364" r:id="rId14"/>
    <p:sldId id="365" r:id="rId15"/>
    <p:sldId id="359" r:id="rId16"/>
    <p:sldId id="366" r:id="rId17"/>
    <p:sldId id="367" r:id="rId18"/>
    <p:sldId id="309" r:id="rId19"/>
    <p:sldId id="370" r:id="rId20"/>
    <p:sldId id="390" r:id="rId21"/>
    <p:sldId id="372" r:id="rId22"/>
    <p:sldId id="373" r:id="rId23"/>
    <p:sldId id="374" r:id="rId24"/>
    <p:sldId id="376" r:id="rId25"/>
    <p:sldId id="388" r:id="rId26"/>
    <p:sldId id="389" r:id="rId27"/>
    <p:sldId id="360" r:id="rId28"/>
    <p:sldId id="331" r:id="rId29"/>
  </p:sldIdLst>
  <p:sldSz cx="9144000" cy="6858000" type="screen4x3"/>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om" initials="T" lastIdx="36" clrIdx="0"/>
  <p:cmAuthor id="1" name="Olya Szyjka"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C02F"/>
  </p:clrMru>
  <p:extLst>
    <p:ext uri="{E76CE94A-603C-4142-B9EB-6D1370010A27}">
      <p14:discardImageEditData xmlns:p14="http://schemas.microsoft.com/office/powerpoint/2010/main" val="0"/>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59" autoAdjust="0"/>
    <p:restoredTop sz="78849" autoAdjust="0"/>
  </p:normalViewPr>
  <p:slideViewPr>
    <p:cSldViewPr snapToGrid="0" snapToObjects="1">
      <p:cViewPr>
        <p:scale>
          <a:sx n="70" d="100"/>
          <a:sy n="70" d="100"/>
        </p:scale>
        <p:origin x="-618"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60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2.87323930916095E-2"/>
          <c:y val="0"/>
          <c:w val="0.76002915559369399"/>
          <c:h val="0.944225358298175"/>
        </c:manualLayout>
      </c:layout>
      <c:pie3DChart>
        <c:varyColors val="1"/>
        <c:ser>
          <c:idx val="0"/>
          <c:order val="0"/>
          <c:tx>
            <c:strRef>
              <c:f>Sheet1!$B$1</c:f>
              <c:strCache>
                <c:ptCount val="1"/>
                <c:pt idx="0">
                  <c:v>U.S. Energy Mix</c:v>
                </c:pt>
              </c:strCache>
            </c:strRef>
          </c:tx>
          <c:cat>
            <c:strRef>
              <c:f>Sheet1!$A$2:$A$6</c:f>
              <c:strCache>
                <c:ptCount val="5"/>
                <c:pt idx="0">
                  <c:v>Renewables</c:v>
                </c:pt>
                <c:pt idx="1">
                  <c:v>Petroleum</c:v>
                </c:pt>
                <c:pt idx="2">
                  <c:v>Nuclear</c:v>
                </c:pt>
                <c:pt idx="3">
                  <c:v>Natural Gas</c:v>
                </c:pt>
                <c:pt idx="4">
                  <c:v>Coal</c:v>
                </c:pt>
              </c:strCache>
            </c:strRef>
          </c:cat>
          <c:val>
            <c:numRef>
              <c:f>Sheet1!$B$2:$B$6</c:f>
              <c:numCache>
                <c:formatCode>General</c:formatCode>
                <c:ptCount val="5"/>
                <c:pt idx="0">
                  <c:v>12</c:v>
                </c:pt>
                <c:pt idx="1">
                  <c:v>1</c:v>
                </c:pt>
                <c:pt idx="2">
                  <c:v>19</c:v>
                </c:pt>
                <c:pt idx="3">
                  <c:v>30</c:v>
                </c:pt>
                <c:pt idx="4">
                  <c:v>37</c:v>
                </c:pt>
              </c:numCache>
            </c:numRef>
          </c:val>
        </c:ser>
        <c:dLbls>
          <c:showLegendKey val="0"/>
          <c:showVal val="0"/>
          <c:showCatName val="0"/>
          <c:showSerName val="0"/>
          <c:showPercent val="0"/>
          <c:showBubbleSize val="0"/>
          <c:showLeaderLines val="1"/>
        </c:dLbls>
      </c:pie3DChart>
      <c:spPr>
        <a:noFill/>
        <a:ln w="25400">
          <a:noFill/>
        </a:ln>
      </c:spPr>
    </c:plotArea>
    <c:legend>
      <c:legendPos val="r"/>
      <c:layout>
        <c:manualLayout>
          <c:xMode val="edge"/>
          <c:yMode val="edge"/>
          <c:x val="0.79044916089834005"/>
          <c:y val="0.35827302226094898"/>
          <c:w val="0.20955083910166"/>
          <c:h val="0.37705374547479797"/>
        </c:manualLayout>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view3D>
      <c:rotX val="75"/>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U.S. Energy Information Administration, 2012</c:v>
                </c:pt>
              </c:strCache>
            </c:strRef>
          </c:tx>
          <c:cat>
            <c:strRef>
              <c:f>Sheet1!$A$2:$A$6</c:f>
              <c:strCache>
                <c:ptCount val="5"/>
                <c:pt idx="0">
                  <c:v>Solar</c:v>
                </c:pt>
                <c:pt idx="1">
                  <c:v>Geothermal</c:v>
                </c:pt>
                <c:pt idx="2">
                  <c:v>Biomass</c:v>
                </c:pt>
                <c:pt idx="3">
                  <c:v>Wind</c:v>
                </c:pt>
                <c:pt idx="4">
                  <c:v>Hydro</c:v>
                </c:pt>
              </c:strCache>
            </c:strRef>
          </c:cat>
          <c:val>
            <c:numRef>
              <c:f>Sheet1!$B$2:$B$6</c:f>
              <c:numCache>
                <c:formatCode>General</c:formatCode>
                <c:ptCount val="5"/>
                <c:pt idx="0">
                  <c:v>1</c:v>
                </c:pt>
                <c:pt idx="1">
                  <c:v>3</c:v>
                </c:pt>
                <c:pt idx="2">
                  <c:v>12</c:v>
                </c:pt>
                <c:pt idx="3">
                  <c:v>28</c:v>
                </c:pt>
                <c:pt idx="4">
                  <c:v>56</c:v>
                </c:pt>
              </c:numCache>
            </c:numRef>
          </c:val>
        </c:ser>
        <c:dLbls>
          <c:showLegendKey val="0"/>
          <c:showVal val="0"/>
          <c:showCatName val="0"/>
          <c:showSerName val="0"/>
          <c:showPercent val="0"/>
          <c:showBubbleSize val="0"/>
          <c:showLeaderLines val="1"/>
        </c:dLbls>
      </c:pie3DChart>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0.42454</cdr:x>
      <cdr:y>0.14677</cdr:y>
    </cdr:from>
    <cdr:to>
      <cdr:x>0.53695</cdr:x>
      <cdr:y>0.2524</cdr:y>
    </cdr:to>
    <cdr:sp macro="" textlink="">
      <cdr:nvSpPr>
        <cdr:cNvPr id="2" name="TextBox 1"/>
        <cdr:cNvSpPr txBox="1"/>
      </cdr:nvSpPr>
      <cdr:spPr>
        <a:xfrm xmlns:a="http://schemas.openxmlformats.org/drawingml/2006/main">
          <a:off x="3190067" y="678511"/>
          <a:ext cx="844667" cy="48833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smtClean="0"/>
            <a:t>12%</a:t>
          </a:r>
          <a:endParaRPr lang="en-US" sz="1800" b="1" dirty="0"/>
        </a:p>
      </cdr:txBody>
    </cdr:sp>
  </cdr:relSizeAnchor>
  <cdr:relSizeAnchor xmlns:cdr="http://schemas.openxmlformats.org/drawingml/2006/chartDrawing">
    <cdr:from>
      <cdr:x>0.19268</cdr:x>
      <cdr:y>0.27705</cdr:y>
    </cdr:from>
    <cdr:to>
      <cdr:x>0.30396</cdr:x>
      <cdr:y>0.39226</cdr:y>
    </cdr:to>
    <cdr:sp macro="" textlink="">
      <cdr:nvSpPr>
        <cdr:cNvPr id="3" name="TextBox 2"/>
        <cdr:cNvSpPr txBox="1"/>
      </cdr:nvSpPr>
      <cdr:spPr>
        <a:xfrm xmlns:a="http://schemas.openxmlformats.org/drawingml/2006/main">
          <a:off x="1447830" y="1280820"/>
          <a:ext cx="836176" cy="53262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b="1" dirty="0" smtClean="0"/>
            <a:t>37%</a:t>
          </a:r>
          <a:endParaRPr lang="en-US" sz="18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2421"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027" y="0"/>
            <a:ext cx="2972421" cy="465138"/>
          </a:xfrm>
          <a:prstGeom prst="rect">
            <a:avLst/>
          </a:prstGeom>
        </p:spPr>
        <p:txBody>
          <a:bodyPr vert="horz" lIns="91440" tIns="45720" rIns="91440" bIns="45720" rtlCol="0"/>
          <a:lstStyle>
            <a:lvl1pPr algn="r">
              <a:defRPr sz="1200"/>
            </a:lvl1pPr>
          </a:lstStyle>
          <a:p>
            <a:fld id="{29788225-E14B-4020-BF99-5E9F7007D0F0}" type="datetimeFigureOut">
              <a:rPr lang="en-US" smtClean="0"/>
              <a:pPr/>
              <a:t>2/28/2015</a:t>
            </a:fld>
            <a:endParaRPr lang="en-US" dirty="0"/>
          </a:p>
        </p:txBody>
      </p:sp>
      <p:sp>
        <p:nvSpPr>
          <p:cNvPr id="4" name="Footer Placeholder 3"/>
          <p:cNvSpPr>
            <a:spLocks noGrp="1"/>
          </p:cNvSpPr>
          <p:nvPr>
            <p:ph type="ftr" sz="quarter" idx="2"/>
          </p:nvPr>
        </p:nvSpPr>
        <p:spPr>
          <a:xfrm>
            <a:off x="1" y="8829675"/>
            <a:ext cx="2972421"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027" y="8829675"/>
            <a:ext cx="2972421" cy="465138"/>
          </a:xfrm>
          <a:prstGeom prst="rect">
            <a:avLst/>
          </a:prstGeom>
        </p:spPr>
        <p:txBody>
          <a:bodyPr vert="horz" lIns="91440" tIns="45720" rIns="91440" bIns="45720" rtlCol="0" anchor="b"/>
          <a:lstStyle>
            <a:lvl1pPr algn="r">
              <a:defRPr sz="1200"/>
            </a:lvl1pPr>
          </a:lstStyle>
          <a:p>
            <a:fld id="{EF383CE4-CF18-4061-BB49-5EE2B1FF8EF9}" type="slidenum">
              <a:rPr lang="en-US" smtClean="0"/>
              <a:pPr/>
              <a:t>‹#›</a:t>
            </a:fld>
            <a:endParaRPr lang="en-US" dirty="0"/>
          </a:p>
        </p:txBody>
      </p:sp>
    </p:spTree>
    <p:extLst>
      <p:ext uri="{BB962C8B-B14F-4D97-AF65-F5344CB8AC3E}">
        <p14:creationId xmlns:p14="http://schemas.microsoft.com/office/powerpoint/2010/main" val="7747385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2421"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027" y="0"/>
            <a:ext cx="2972421" cy="465138"/>
          </a:xfrm>
          <a:prstGeom prst="rect">
            <a:avLst/>
          </a:prstGeom>
        </p:spPr>
        <p:txBody>
          <a:bodyPr vert="horz" lIns="91440" tIns="45720" rIns="91440" bIns="45720" rtlCol="0"/>
          <a:lstStyle>
            <a:lvl1pPr algn="r">
              <a:defRPr sz="1200"/>
            </a:lvl1pPr>
          </a:lstStyle>
          <a:p>
            <a:fld id="{05B98C8E-2597-48A2-9CDA-8D18B3357C21}" type="datetimeFigureOut">
              <a:rPr lang="en-US" smtClean="0"/>
              <a:pPr/>
              <a:t>2/28/2015</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6421" y="4416426"/>
            <a:ext cx="5485158"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675"/>
            <a:ext cx="2972421"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027" y="8829675"/>
            <a:ext cx="2972421" cy="465138"/>
          </a:xfrm>
          <a:prstGeom prst="rect">
            <a:avLst/>
          </a:prstGeom>
        </p:spPr>
        <p:txBody>
          <a:bodyPr vert="horz" lIns="91440" tIns="45720" rIns="91440" bIns="45720" rtlCol="0" anchor="b"/>
          <a:lstStyle>
            <a:lvl1pPr algn="r">
              <a:defRPr sz="1200"/>
            </a:lvl1pPr>
          </a:lstStyle>
          <a:p>
            <a:fld id="{15BFBF62-008D-4908-BBDA-BCB2C32C7F54}" type="slidenum">
              <a:rPr lang="en-US" smtClean="0"/>
              <a:pPr/>
              <a:t>‹#›</a:t>
            </a:fld>
            <a:endParaRPr lang="en-US" dirty="0"/>
          </a:p>
        </p:txBody>
      </p:sp>
    </p:spTree>
    <p:extLst>
      <p:ext uri="{BB962C8B-B14F-4D97-AF65-F5344CB8AC3E}">
        <p14:creationId xmlns:p14="http://schemas.microsoft.com/office/powerpoint/2010/main" val="2742883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15BFBF62-008D-4908-BBDA-BCB2C32C7F54}" type="slidenum">
              <a:rPr lang="en-US" smtClean="0"/>
              <a:pPr/>
              <a:t>1</a:t>
            </a:fld>
            <a:endParaRPr lang="en-US" dirty="0"/>
          </a:p>
        </p:txBody>
      </p:sp>
    </p:spTree>
    <p:extLst>
      <p:ext uri="{BB962C8B-B14F-4D97-AF65-F5344CB8AC3E}">
        <p14:creationId xmlns:p14="http://schemas.microsoft.com/office/powerpoint/2010/main" val="22235873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New York</a:t>
            </a:r>
            <a:r>
              <a:rPr lang="en-US" baseline="0" dirty="0" smtClean="0"/>
              <a:t> State has a</a:t>
            </a:r>
            <a:r>
              <a:rPr lang="en-US" dirty="0" smtClean="0"/>
              <a:t>bundant forestland and farmland: </a:t>
            </a:r>
            <a:r>
              <a:rPr lang="en-US" sz="1200" dirty="0" smtClean="0"/>
              <a:t>More than 40% of NYS is forestland, an increase of &gt;400% from 100 years ago</a:t>
            </a:r>
          </a:p>
          <a:p>
            <a:endParaRPr lang="en-US" dirty="0"/>
          </a:p>
        </p:txBody>
      </p:sp>
      <p:sp>
        <p:nvSpPr>
          <p:cNvPr id="4" name="Slide Number Placeholder 3"/>
          <p:cNvSpPr>
            <a:spLocks noGrp="1"/>
          </p:cNvSpPr>
          <p:nvPr>
            <p:ph type="sldNum" sz="quarter" idx="10"/>
          </p:nvPr>
        </p:nvSpPr>
        <p:spPr/>
        <p:txBody>
          <a:bodyPr/>
          <a:lstStyle/>
          <a:p>
            <a:fld id="{15BFBF62-008D-4908-BBDA-BCB2C32C7F54}" type="slidenum">
              <a:rPr lang="en-US" smtClean="0"/>
              <a:pPr/>
              <a:t>10</a:t>
            </a:fld>
            <a:endParaRPr lang="en-US" dirty="0"/>
          </a:p>
        </p:txBody>
      </p:sp>
      <p:sp>
        <p:nvSpPr>
          <p:cNvPr id="5" name="Date Placeholder 4"/>
          <p:cNvSpPr>
            <a:spLocks noGrp="1"/>
          </p:cNvSpPr>
          <p:nvPr>
            <p:ph type="dt" idx="11"/>
          </p:nvPr>
        </p:nvSpPr>
        <p:spPr/>
        <p:txBody>
          <a:bodyPr/>
          <a:lstStyle/>
          <a:p>
            <a:r>
              <a:rPr lang="en-US" dirty="0" smtClean="0"/>
              <a:t>September 9, 2013</a:t>
            </a:r>
            <a:endParaRPr lang="en-US" dirty="0"/>
          </a:p>
        </p:txBody>
      </p:sp>
      <p:sp>
        <p:nvSpPr>
          <p:cNvPr id="6" name="Footer Placeholder 5"/>
          <p:cNvSpPr>
            <a:spLocks noGrp="1"/>
          </p:cNvSpPr>
          <p:nvPr>
            <p:ph type="ftr" sz="quarter" idx="12"/>
          </p:nvPr>
        </p:nvSpPr>
        <p:spPr/>
        <p:txBody>
          <a:bodyPr/>
          <a:lstStyle/>
          <a:p>
            <a:r>
              <a:rPr lang="en-US" dirty="0" smtClean="0"/>
              <a:t>Paul Smith's College - 400 FOR Forest Products</a:t>
            </a:r>
            <a:endParaRPr lang="en-US" dirty="0"/>
          </a:p>
        </p:txBody>
      </p:sp>
    </p:spTree>
    <p:extLst>
      <p:ext uri="{BB962C8B-B14F-4D97-AF65-F5344CB8AC3E}">
        <p14:creationId xmlns:p14="http://schemas.microsoft.com/office/powerpoint/2010/main" val="5172114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energy facilities</a:t>
            </a:r>
            <a:r>
              <a:rPr lang="en-US" baseline="0" dirty="0" smtClean="0"/>
              <a:t> in New York are all in the North Country, which allows us to utilize the rich natural resources of this region. </a:t>
            </a:r>
            <a:r>
              <a:rPr lang="en-US" dirty="0" smtClean="0"/>
              <a:t>We’ll be talking in great detail about Black</a:t>
            </a:r>
            <a:r>
              <a:rPr lang="en-US" baseline="0" dirty="0" smtClean="0"/>
              <a:t> River. Our </a:t>
            </a:r>
            <a:r>
              <a:rPr lang="en-US" dirty="0" smtClean="0"/>
              <a:t>Lyonsdale</a:t>
            </a:r>
            <a:r>
              <a:rPr lang="en-US" baseline="0" dirty="0" smtClean="0"/>
              <a:t> facility, in Lewis County em</a:t>
            </a:r>
            <a:r>
              <a:rPr lang="en-US" dirty="0" smtClean="0"/>
              <a:t>ploys 22,</a:t>
            </a:r>
            <a:r>
              <a:rPr lang="en-US" baseline="0" dirty="0" smtClean="0"/>
              <a:t> and supports </a:t>
            </a:r>
            <a:r>
              <a:rPr lang="en-US" dirty="0" smtClean="0"/>
              <a:t>another 100+ jobs indirectly through $6.6 million in fuel purchases. Our Chateaugay facility in</a:t>
            </a:r>
            <a:r>
              <a:rPr lang="en-US" baseline="0" dirty="0" smtClean="0"/>
              <a:t> Franklin County is idled at this time due to energy market conditions and the value of its contract for renewable energy credits, but we are investigating options to restart that facility. </a:t>
            </a:r>
            <a:r>
              <a:rPr lang="en-US" dirty="0" smtClean="0"/>
              <a: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5BFBF62-008D-4908-BBDA-BCB2C32C7F54}"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9268527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Highlights about Black River:</a:t>
            </a:r>
          </a:p>
          <a:p>
            <a:endParaRPr lang="en-US" dirty="0" smtClean="0"/>
          </a:p>
          <a:p>
            <a:r>
              <a:rPr lang="en-US" dirty="0" smtClean="0"/>
              <a:t>The coal-fired circulating</a:t>
            </a:r>
            <a:r>
              <a:rPr lang="en-US" baseline="0" dirty="0" smtClean="0"/>
              <a:t> fluidized bed f</a:t>
            </a:r>
            <a:r>
              <a:rPr lang="en-US" dirty="0" smtClean="0"/>
              <a:t>acility</a:t>
            </a:r>
            <a:r>
              <a:rPr lang="en-US" baseline="0" dirty="0" smtClean="0"/>
              <a:t> </a:t>
            </a:r>
            <a:r>
              <a:rPr lang="en-US" sz="1200" kern="1200" dirty="0" smtClean="0">
                <a:solidFill>
                  <a:schemeClr val="tx1"/>
                </a:solidFill>
                <a:effectLst/>
                <a:latin typeface="+mn-lt"/>
                <a:ea typeface="+mn-ea"/>
                <a:cs typeface="+mn-cs"/>
              </a:rPr>
              <a:t>was originally built in 1987. It was designed to provide district heating to buildings on the Fort Drum Army installation and electrical power for sale on the regional grid. Soon after initial construction, the power plant stopped selling thermal energy to Fort Drum and became a merchant electrical generation station.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plant was designed to burn coal, pet coke, and a limited amount of tire-derived fuel. It was idled in 2010</a:t>
            </a:r>
            <a:r>
              <a:rPr lang="en-US" sz="1200" kern="1200" baseline="0" dirty="0" smtClean="0">
                <a:solidFill>
                  <a:schemeClr val="tx1"/>
                </a:solidFill>
                <a:effectLst/>
                <a:latin typeface="+mn-lt"/>
                <a:ea typeface="+mn-ea"/>
                <a:cs typeface="+mn-cs"/>
              </a:rPr>
              <a:t> by the prior owner for financial reasons. </a:t>
            </a:r>
            <a:endParaRPr lang="en-US" baseline="0" dirty="0" smtClean="0"/>
          </a:p>
          <a:p>
            <a:endParaRPr lang="en-US" baseline="0" dirty="0" smtClean="0"/>
          </a:p>
          <a:p>
            <a:r>
              <a:rPr lang="en-US" dirty="0" smtClean="0"/>
              <a:t>ReEnergy acquired the 60-MW facility in December of 2011. It is located inside the fence at Fort Drum, a U.S. Army installation located just outside of Watertown,</a:t>
            </a:r>
            <a:r>
              <a:rPr lang="en-US" baseline="0" dirty="0" smtClean="0"/>
              <a:t> NY. </a:t>
            </a:r>
          </a:p>
          <a:p>
            <a:endParaRPr lang="en-US" baseline="0" dirty="0" smtClean="0"/>
          </a:p>
          <a:p>
            <a:r>
              <a:rPr lang="en-US" dirty="0" smtClean="0"/>
              <a:t>When we acquired</a:t>
            </a:r>
            <a:r>
              <a:rPr lang="en-US" baseline="0" dirty="0" smtClean="0"/>
              <a:t> it, it was an idled coal-burning facility, but we had done a great deal of analysis to determine that it was feasible to convert it to use biomass as its primary fuel. </a:t>
            </a:r>
            <a:r>
              <a:rPr lang="en-US" dirty="0" smtClean="0"/>
              <a:t>The </a:t>
            </a:r>
            <a:r>
              <a:rPr lang="en-US" baseline="0" dirty="0" smtClean="0"/>
              <a:t>project was competitively selected by t</a:t>
            </a:r>
            <a:r>
              <a:rPr lang="en-US" sz="1200" kern="1200" dirty="0" smtClean="0">
                <a:solidFill>
                  <a:schemeClr val="tx1"/>
                </a:solidFill>
                <a:effectLst/>
                <a:latin typeface="+mn-lt"/>
                <a:ea typeface="+mn-ea"/>
                <a:cs typeface="+mn-cs"/>
              </a:rPr>
              <a:t>he New York State Energy Research and Development Authority (NYSERDA) to sell renewable energy credits (RECs) to NYSERDA for 10 years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under New York’s Renewable Portfolio Standard. The Renewable Portfolio Standard, administered by NYSERDA, is a program that is tasked with obtaining 30 percent of New York’s electricity from renewable sources by 2015.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Our business</a:t>
            </a:r>
            <a:r>
              <a:rPr lang="en-US" sz="1200" kern="1200" baseline="0" dirty="0" smtClean="0">
                <a:solidFill>
                  <a:schemeClr val="tx1"/>
                </a:solidFill>
                <a:effectLst/>
                <a:latin typeface="+mn-lt"/>
                <a:ea typeface="+mn-ea"/>
                <a:cs typeface="+mn-cs"/>
              </a:rPr>
              <a:t> thesis was to convert to biomass and sell a portion of the power to Fort Drum and sell RECs to New York State while sourcing sustainably harvested biomass and other available fuel sources from the local region.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5BFBF62-008D-4908-BBDA-BCB2C32C7F54}" type="slidenum">
              <a:rPr lang="en-US" smtClean="0"/>
              <a:pPr/>
              <a:t>12</a:t>
            </a:fld>
            <a:endParaRPr lang="en-US" dirty="0"/>
          </a:p>
        </p:txBody>
      </p:sp>
    </p:spTree>
    <p:extLst>
      <p:ext uri="{BB962C8B-B14F-4D97-AF65-F5344CB8AC3E}">
        <p14:creationId xmlns:p14="http://schemas.microsoft.com/office/powerpoint/2010/main" val="41930111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developed strong relationships</a:t>
            </a:r>
            <a:r>
              <a:rPr lang="en-US" baseline="0" dirty="0" smtClean="0"/>
              <a:t> in New York State, and the North Country region is strongly in support of harnessing the region’s natural resources to create homegrown renewable energy. </a:t>
            </a:r>
          </a:p>
          <a:p>
            <a:endParaRPr lang="en-US" baseline="0" dirty="0" smtClean="0"/>
          </a:p>
          <a:p>
            <a:r>
              <a:rPr lang="en-US" dirty="0" smtClean="0"/>
              <a:t>One of the top priorities of the North Country Regional</a:t>
            </a:r>
            <a:r>
              <a:rPr lang="en-US" baseline="0" dirty="0" smtClean="0"/>
              <a:t> Economic Development Council </a:t>
            </a:r>
            <a:r>
              <a:rPr lang="en-US" dirty="0" smtClean="0"/>
              <a:t>is to “create the greenest and most self-reliant</a:t>
            </a:r>
            <a:r>
              <a:rPr lang="en-US" baseline="0" dirty="0" smtClean="0"/>
              <a:t> </a:t>
            </a:r>
            <a:r>
              <a:rPr lang="en-US" dirty="0" smtClean="0"/>
              <a:t>energy economy in the state.” The North Country is already a national leader in renewable energy, alone providing 30% of the State’s grid-tied renewable electricity. More than 94% of the North Country</a:t>
            </a:r>
            <a:r>
              <a:rPr lang="en-US" baseline="0" dirty="0" smtClean="0"/>
              <a:t> r</a:t>
            </a:r>
            <a:r>
              <a:rPr lang="en-US" dirty="0" smtClean="0"/>
              <a:t>egion’s electricity is generated from hydro, wind and biomass. The Council also points to strong opportunities in the biomass sector, saying that the region’s biomass resources are “unparalleled” in New York State. </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5BFBF62-008D-4908-BBDA-BCB2C32C7F54}" type="slidenum">
              <a:rPr lang="en-US" smtClean="0"/>
              <a:pPr/>
              <a:t>13</a:t>
            </a:fld>
            <a:endParaRPr lang="en-US" dirty="0"/>
          </a:p>
        </p:txBody>
      </p:sp>
    </p:spTree>
    <p:extLst>
      <p:ext uri="{BB962C8B-B14F-4D97-AF65-F5344CB8AC3E}">
        <p14:creationId xmlns:p14="http://schemas.microsoft.com/office/powerpoint/2010/main" val="9567403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facility’s annual operating exceeds $20 million, but more</a:t>
            </a:r>
            <a:r>
              <a:rPr lang="en-US" baseline="0" dirty="0" smtClean="0"/>
              <a:t> than half of that budget – about $11 million – will be spent on fuel purchases from local loggers. </a:t>
            </a:r>
            <a:r>
              <a:rPr lang="en-US" sz="1200" kern="1200" dirty="0" smtClean="0">
                <a:solidFill>
                  <a:schemeClr val="tx1"/>
                </a:solidFill>
                <a:effectLst/>
                <a:latin typeface="+mn-lt"/>
                <a:ea typeface="+mn-ea"/>
                <a:cs typeface="+mn-cs"/>
              </a:rPr>
              <a:t>ReEnergy’s policy is to locate its facilities in regions capable of supplying raw materials while simultaneously ensuring the long-term sustainability of the forests where those facilities are located. </a:t>
            </a:r>
            <a:endParaRPr lang="en-US" baseline="0" dirty="0" smtClean="0"/>
          </a:p>
          <a:p>
            <a:r>
              <a:rPr lang="en-US" baseline="0" dirty="0" smtClean="0"/>
              <a:t>Here you see some images of some of our suppliers. </a:t>
            </a:r>
            <a:endParaRPr lang="en-US" dirty="0"/>
          </a:p>
        </p:txBody>
      </p:sp>
      <p:sp>
        <p:nvSpPr>
          <p:cNvPr id="4" name="Slide Number Placeholder 3"/>
          <p:cNvSpPr>
            <a:spLocks noGrp="1"/>
          </p:cNvSpPr>
          <p:nvPr>
            <p:ph type="sldNum" sz="quarter" idx="10"/>
          </p:nvPr>
        </p:nvSpPr>
        <p:spPr/>
        <p:txBody>
          <a:bodyPr/>
          <a:lstStyle/>
          <a:p>
            <a:fld id="{15BFBF62-008D-4908-BBDA-BCB2C32C7F54}" type="slidenum">
              <a:rPr lang="en-US" smtClean="0"/>
              <a:pPr/>
              <a:t>14</a:t>
            </a:fld>
            <a:endParaRPr lang="en-US" dirty="0"/>
          </a:p>
        </p:txBody>
      </p:sp>
    </p:spTree>
    <p:extLst>
      <p:ext uri="{BB962C8B-B14F-4D97-AF65-F5344CB8AC3E}">
        <p14:creationId xmlns:p14="http://schemas.microsoft.com/office/powerpoint/2010/main" val="13313679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Biomass is an attractive alternative to fossil fuels because it is a renewable resource. Northern NY is rich with forests, and this project provides a homegrown energy solution to the region. The use of biomass allows the region to better control its economic and energy destiny and reduces our dependence on foreign fossil fuels. We buy wood residue that is harvested in accordance with best management practices that promote resource sustainability.  Generally, we make use of the residue that loggers sometimes leave behind – the branches and tops of trees that are not shipped to mills for other uses. This chart shows</a:t>
            </a:r>
            <a:r>
              <a:rPr lang="en-US" sz="1200" kern="1200" baseline="0" dirty="0" smtClean="0">
                <a:solidFill>
                  <a:schemeClr val="tx1"/>
                </a:solidFill>
                <a:effectLst/>
                <a:latin typeface="+mn-lt"/>
                <a:ea typeface="+mn-ea"/>
                <a:cs typeface="+mn-cs"/>
              </a:rPr>
              <a:t> the various parts of a tree, from low-value to high-value. Loggers send us the low-value material for use in energy production. They typically do not send us higher-value material, since they would get more revenue by selling that material to mills making paper or lumber.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smtClean="0">
                <a:solidFill>
                  <a:schemeClr val="tx1"/>
                </a:solidFill>
                <a:effectLst/>
                <a:latin typeface="+mn-lt"/>
                <a:ea typeface="+mn-ea"/>
                <a:cs typeface="+mn-cs"/>
              </a:rPr>
              <a:t>This SFI certification</a:t>
            </a:r>
            <a:r>
              <a:rPr lang="en-US" sz="1200" i="0" kern="1200" baseline="0" dirty="0" smtClean="0">
                <a:solidFill>
                  <a:schemeClr val="tx1"/>
                </a:solidFill>
                <a:effectLst/>
                <a:latin typeface="+mn-lt"/>
                <a:ea typeface="+mn-ea"/>
                <a:cs typeface="+mn-cs"/>
              </a:rPr>
              <a:t> </a:t>
            </a:r>
            <a:r>
              <a:rPr lang="en-US" sz="1200" i="0" kern="1200" dirty="0" smtClean="0">
                <a:solidFill>
                  <a:schemeClr val="tx1"/>
                </a:solidFill>
                <a:effectLst/>
                <a:latin typeface="+mn-lt"/>
                <a:ea typeface="+mn-ea"/>
                <a:cs typeface="+mn-cs"/>
              </a:rPr>
              <a:t>verifies that ReEnergy’s biomass procurement program promotes land stewardship and responsible forestry practices.  ReEnergy is the first company solely devoted to electricity production to be certified to the SFI Standard. </a:t>
            </a:r>
          </a:p>
          <a:p>
            <a:endParaRPr lang="en-US" sz="1200" i="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ReEnergy earned the certification by meeting the fiber sourcing requirements of the SFI Standard.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This includes an auditable procurement process to promote responsible forestry requiring that producers, among other things, support logger and forester training and encourage suppliers in North America to reforest harvested sites, protect threatened and endangered species, and strengthen best management practices to protect water quality.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SFI, Inc. is an independent, 501(c)3 nonprofit organization responsible for maintaining, overseeing and improving a sustainable forestry certification program that is internationally recognized and is the largest single forest standard in the world. The SFI Standard is based on principles and measures that promote sustainable forest management and consider all forest values.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 achieve the SFI Standard Principles, Objectives, Performance Measures and Indicators, ReEnergy developed and adopted programs to guide its wood fuel procurement activities. ReEnergy is committed to annually review the effectiveness of its SFI Policy, procedures, and systems and to continually improve its sustainable forestry program. An important element to implement the SFI Standard is an annual management review process to foster perpetual improvement and independent third-party audits to certify conformance.</a:t>
            </a:r>
          </a:p>
          <a:p>
            <a:endParaRPr lang="en-US" i="0" dirty="0"/>
          </a:p>
        </p:txBody>
      </p:sp>
      <p:sp>
        <p:nvSpPr>
          <p:cNvPr id="4" name="Slide Number Placeholder 3"/>
          <p:cNvSpPr>
            <a:spLocks noGrp="1"/>
          </p:cNvSpPr>
          <p:nvPr>
            <p:ph type="sldNum" sz="quarter" idx="10"/>
          </p:nvPr>
        </p:nvSpPr>
        <p:spPr/>
        <p:txBody>
          <a:bodyPr/>
          <a:lstStyle/>
          <a:p>
            <a:fld id="{15BFBF62-008D-4908-BBDA-BCB2C32C7F54}" type="slidenum">
              <a:rPr lang="en-US" smtClean="0"/>
              <a:pPr/>
              <a:t>16</a:t>
            </a:fld>
            <a:endParaRPr lang="en-US" dirty="0"/>
          </a:p>
        </p:txBody>
      </p:sp>
    </p:spTree>
    <p:extLst>
      <p:ext uri="{BB962C8B-B14F-4D97-AF65-F5344CB8AC3E}">
        <p14:creationId xmlns:p14="http://schemas.microsoft.com/office/powerpoint/2010/main" val="31534529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would like to make note here of our innovative “chipper program.” ReEnergy has acquired and leased state-of-the-art wood chippers to 15 of its fuel suppliers in New York State, allowing loggers to secure long-term agreements to provide fuel to ReEnergy biomass-to-energy facilities while also buying state-of-the-art wood chippers under ReEnergy’s lease-to-own program. Under the terms of these contracts, the loggers will make long-term commitments to sell their biomass fuel to ReEnergy and they will pay for the chippers over time, with the equipment purchase payments deducted by ReEnergy from the payments to the suppliers for the biomass fuel. Ownership of the chipper will transfer from ReEnergy once the supplier has fully paid for the equipment. </a:t>
            </a:r>
          </a:p>
          <a:p>
            <a:endParaRPr lang="en-US" dirty="0" smtClean="0"/>
          </a:p>
          <a:p>
            <a:r>
              <a:rPr lang="en-US" dirty="0" smtClean="0"/>
              <a:t>About 14 of our suppliers</a:t>
            </a:r>
            <a:r>
              <a:rPr lang="en-US" baseline="0" dirty="0" smtClean="0"/>
              <a:t> in New York have signed on with this program. We have deployed more than $5 million in capital, and about 75% of our green wood fuel supply at Black River is under contract. </a:t>
            </a:r>
            <a:endParaRPr lang="en-US" dirty="0" smtClean="0"/>
          </a:p>
          <a:p>
            <a:endParaRPr lang="en-US" dirty="0"/>
          </a:p>
        </p:txBody>
      </p:sp>
      <p:sp>
        <p:nvSpPr>
          <p:cNvPr id="4" name="Slide Number Placeholder 3"/>
          <p:cNvSpPr>
            <a:spLocks noGrp="1"/>
          </p:cNvSpPr>
          <p:nvPr>
            <p:ph type="sldNum" sz="quarter" idx="10"/>
          </p:nvPr>
        </p:nvSpPr>
        <p:spPr/>
        <p:txBody>
          <a:bodyPr/>
          <a:lstStyle/>
          <a:p>
            <a:fld id="{15BFBF62-008D-4908-BBDA-BCB2C32C7F54}"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37847338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Through a program funded by the U.S. Department of Agriculture (USDA) and in collaboration with SUNY College of Environmental Science and Forestry in Syracuse, the ReEnergy Black River facility also will use locally grown shrub willow as a fuel. These photos were taken just two weeks</a:t>
            </a:r>
            <a:r>
              <a:rPr lang="en-US" sz="1200" kern="1200" baseline="0" dirty="0" smtClean="0">
                <a:solidFill>
                  <a:schemeClr val="tx1"/>
                </a:solidFill>
                <a:effectLst/>
                <a:latin typeface="+mn-lt"/>
                <a:ea typeface="+mn-ea"/>
                <a:cs typeface="+mn-cs"/>
              </a:rPr>
              <a:t> ago at a planting in Cape Vincent by Celtic Energy, which will be one of our suppliers.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project involves the planting of shrub willow on</a:t>
            </a:r>
            <a:r>
              <a:rPr lang="en-US" sz="1200" kern="1200" baseline="0" dirty="0" smtClean="0">
                <a:solidFill>
                  <a:schemeClr val="tx1"/>
                </a:solidFill>
                <a:effectLst/>
                <a:latin typeface="+mn-lt"/>
                <a:ea typeface="+mn-ea"/>
                <a:cs typeface="+mn-cs"/>
              </a:rPr>
              <a:t> marginal farmland in Central and Northern New York, and the active counties at this point are Jefferson, Lewis and Oneida counties. R</a:t>
            </a:r>
            <a:r>
              <a:rPr lang="en-US" sz="1200" kern="1200" dirty="0" smtClean="0">
                <a:solidFill>
                  <a:schemeClr val="tx1"/>
                </a:solidFill>
                <a:effectLst/>
                <a:latin typeface="+mn-lt"/>
                <a:ea typeface="+mn-ea"/>
                <a:cs typeface="+mn-cs"/>
              </a:rPr>
              <a:t>eEnergy will purchase the harvested willow and use the biomass to produce energy at its biomass-to-energy facilities, with the Black River facility accepting approximately 80 percent of the fuel.  Over the 11-year life of the project, it is expected that 150,000 green tons of biomass will be produced and used in the ReEnergy facilities. The willow, which can be harvested every three years, will have the potential to continue producing biomass for at least another decade after the program is completed.</a:t>
            </a: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15BFBF62-008D-4908-BBDA-BCB2C32C7F54}" type="slidenum">
              <a:rPr lang="en-US" smtClean="0"/>
              <a:pPr/>
              <a:t>18</a:t>
            </a:fld>
            <a:endParaRPr lang="en-US" dirty="0"/>
          </a:p>
        </p:txBody>
      </p:sp>
    </p:spTree>
    <p:extLst>
      <p:ext uri="{BB962C8B-B14F-4D97-AF65-F5344CB8AC3E}">
        <p14:creationId xmlns:p14="http://schemas.microsoft.com/office/powerpoint/2010/main" val="31494454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some additional photos</a:t>
            </a:r>
            <a:r>
              <a:rPr lang="en-US" baseline="0" dirty="0" smtClean="0"/>
              <a:t> of some of our suppliers in New York’s North Country.</a:t>
            </a:r>
            <a:endParaRPr lang="en-US" dirty="0"/>
          </a:p>
        </p:txBody>
      </p:sp>
      <p:sp>
        <p:nvSpPr>
          <p:cNvPr id="4" name="Slide Number Placeholder 3"/>
          <p:cNvSpPr>
            <a:spLocks noGrp="1"/>
          </p:cNvSpPr>
          <p:nvPr>
            <p:ph type="sldNum" sz="quarter" idx="10"/>
          </p:nvPr>
        </p:nvSpPr>
        <p:spPr/>
        <p:txBody>
          <a:bodyPr/>
          <a:lstStyle/>
          <a:p>
            <a:fld id="{15BFBF62-008D-4908-BBDA-BCB2C32C7F54}" type="slidenum">
              <a:rPr lang="en-US" smtClean="0"/>
              <a:pPr/>
              <a:t>19</a:t>
            </a:fld>
            <a:endParaRPr lang="en-US" dirty="0"/>
          </a:p>
        </p:txBody>
      </p:sp>
    </p:spTree>
    <p:extLst>
      <p:ext uri="{BB962C8B-B14F-4D97-AF65-F5344CB8AC3E}">
        <p14:creationId xmlns:p14="http://schemas.microsoft.com/office/powerpoint/2010/main" val="981890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At our facilities, we use sustainably harvest forest residue</a:t>
            </a:r>
            <a:r>
              <a:rPr lang="en-US" sz="1200" kern="1200" baseline="0" dirty="0" smtClean="0">
                <a:solidFill>
                  <a:schemeClr val="tx1"/>
                </a:solidFill>
                <a:effectLst/>
                <a:latin typeface="+mn-lt"/>
                <a:ea typeface="+mn-ea"/>
                <a:cs typeface="+mn-cs"/>
              </a:rPr>
              <a:t> to generate electricity. I’ll explain what I mean by “forest residue”: </a:t>
            </a:r>
            <a:r>
              <a:rPr lang="en-US" sz="1200" kern="1200" dirty="0" smtClean="0">
                <a:solidFill>
                  <a:schemeClr val="tx1"/>
                </a:solidFill>
                <a:effectLst/>
                <a:latin typeface="+mn-lt"/>
                <a:ea typeface="+mn-ea"/>
                <a:cs typeface="+mn-cs"/>
              </a:rPr>
              <a:t>When trees are harvested, the entire tree is not shipped to a sawmill or paper mill. Some parts of the tree, including branches and tops, are not suitable for the making of products and some of this material is left to provide important habitat and nutrients critical for reforestation. However, that residue is a valuable resource that -- using state-of-the-art technology -- can be converted to fuel to produce energy.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biomass power plants, forest residues or other residue fuels are converted into steam that runs a turbine to make electricity or heat that is then provided to industries and homes. Highly advanced combustion engineering and process controls minimize emissions from biomass fuel sources when compared with fossil fuels such as coal, natural gas and oil. </a:t>
            </a:r>
          </a:p>
          <a:p>
            <a:endParaRPr lang="en-US" dirty="0"/>
          </a:p>
        </p:txBody>
      </p:sp>
      <p:sp>
        <p:nvSpPr>
          <p:cNvPr id="4" name="Slide Number Placeholder 3"/>
          <p:cNvSpPr>
            <a:spLocks noGrp="1"/>
          </p:cNvSpPr>
          <p:nvPr>
            <p:ph type="sldNum" sz="quarter" idx="10"/>
          </p:nvPr>
        </p:nvSpPr>
        <p:spPr/>
        <p:txBody>
          <a:bodyPr/>
          <a:lstStyle/>
          <a:p>
            <a:fld id="{15BFBF62-008D-4908-BBDA-BCB2C32C7F54}"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189294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BFBF62-008D-4908-BBDA-BCB2C32C7F54}" type="slidenum">
              <a:rPr lang="en-US" smtClean="0"/>
              <a:pPr/>
              <a:t>20</a:t>
            </a:fld>
            <a:endParaRPr lang="en-US" dirty="0"/>
          </a:p>
        </p:txBody>
      </p:sp>
    </p:spTree>
    <p:extLst>
      <p:ext uri="{BB962C8B-B14F-4D97-AF65-F5344CB8AC3E}">
        <p14:creationId xmlns:p14="http://schemas.microsoft.com/office/powerpoint/2010/main" val="41528080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BFBF62-008D-4908-BBDA-BCB2C32C7F54}"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7955163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There is a growing body of scientific findings that concluded that carbon emissions from biomass do not introduce new carbon into the existing natural carbon cycle and play an important role in climate change mitigation. These include:</a:t>
            </a:r>
          </a:p>
          <a:p>
            <a:r>
              <a:rPr lang="en-US" sz="1200" kern="1200" dirty="0" smtClean="0">
                <a:solidFill>
                  <a:schemeClr val="tx1"/>
                </a:solidFill>
                <a:effectLst/>
                <a:latin typeface="+mn-lt"/>
                <a:ea typeface="+mn-ea"/>
                <a:cs typeface="+mn-cs"/>
              </a:rPr>
              <a:t> </a:t>
            </a:r>
          </a:p>
          <a:p>
            <a:pPr marL="628650" lvl="1" indent="-171450">
              <a:buFont typeface="Arial" pitchFamily="34" charset="0"/>
              <a:buChar char="•"/>
            </a:pPr>
            <a:r>
              <a:rPr lang="en-US" sz="1200" kern="1200" dirty="0" smtClean="0">
                <a:solidFill>
                  <a:schemeClr val="tx1"/>
                </a:solidFill>
                <a:effectLst/>
                <a:latin typeface="+mn-lt"/>
                <a:ea typeface="+mn-ea"/>
                <a:cs typeface="+mn-cs"/>
              </a:rPr>
              <a:t>The White House’s National Climate Assessment in May characterized biomass as “one component of an overall bioenergy strategy to reduce emissions of carbon from fossil fuels, while also improving water quality and maintaining lands for timber production as an alternative to other socioeconomic options.” </a:t>
            </a:r>
          </a:p>
          <a:p>
            <a:pPr marL="628650" lvl="1" indent="-171450">
              <a:buFont typeface="Arial" pitchFamily="34" charset="0"/>
              <a:buChar char="•"/>
            </a:pPr>
            <a:r>
              <a:rPr lang="en-US" sz="1200" kern="1200" dirty="0" smtClean="0">
                <a:solidFill>
                  <a:schemeClr val="tx1"/>
                </a:solidFill>
                <a:effectLst/>
                <a:latin typeface="+mn-lt"/>
                <a:ea typeface="+mn-ea"/>
                <a:cs typeface="+mn-cs"/>
              </a:rPr>
              <a:t>In June, the draft Clean Power Plan released by the US Department of Environmental Protection (EPA) recognized that “biomass-derived fuels can play an important role in CO</a:t>
            </a:r>
            <a:r>
              <a:rPr lang="en-US" sz="1200" kern="1200" baseline="-25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emission reduction strategies.” </a:t>
            </a:r>
          </a:p>
          <a:p>
            <a:pPr marL="628650" lvl="1" indent="-171450">
              <a:buFont typeface="Arial" pitchFamily="34" charset="0"/>
              <a:buChar char="•"/>
            </a:pPr>
            <a:r>
              <a:rPr lang="en-US" sz="1200" kern="1200" dirty="0" smtClean="0">
                <a:solidFill>
                  <a:schemeClr val="tx1"/>
                </a:solidFill>
                <a:effectLst/>
                <a:latin typeface="+mn-lt"/>
                <a:ea typeface="+mn-ea"/>
                <a:cs typeface="+mn-cs"/>
              </a:rPr>
              <a:t>In September, the Society of American Foresters (SAF) released a peer-reviewed scientific study entitled “Forest Carbon Accounting Considerations in US Bioenergy Policy,” which was published in the November print issue of the </a:t>
            </a:r>
            <a:r>
              <a:rPr lang="en-US" sz="1200" i="1" kern="1200" dirty="0" smtClean="0">
                <a:solidFill>
                  <a:schemeClr val="tx1"/>
                </a:solidFill>
                <a:effectLst/>
                <a:latin typeface="+mn-lt"/>
                <a:ea typeface="+mn-ea"/>
                <a:cs typeface="+mn-cs"/>
              </a:rPr>
              <a:t>Journal of Forestry</a:t>
            </a:r>
            <a:r>
              <a:rPr lang="en-US" sz="1200" kern="1200" dirty="0" smtClean="0">
                <a:solidFill>
                  <a:schemeClr val="tx1"/>
                </a:solidFill>
                <a:effectLst/>
                <a:latin typeface="+mn-lt"/>
                <a:ea typeface="+mn-ea"/>
                <a:cs typeface="+mn-cs"/>
              </a:rPr>
              <a:t>. This study confirmed the virtues of biomass, not just as an energy source, but also as an important element for forest health and atmospheric carbon management. The study concluded that energy resources derived from forests have the potential to play an important and ongoing role in mitigating greenhouse gas emissions. </a:t>
            </a:r>
          </a:p>
          <a:p>
            <a:pPr marL="628650" lvl="1" indent="-171450">
              <a:buFont typeface="Arial" pitchFamily="34" charset="0"/>
              <a:buChar char="•"/>
            </a:pPr>
            <a:r>
              <a:rPr lang="en-US" sz="1200" kern="1200" dirty="0" smtClean="0">
                <a:solidFill>
                  <a:schemeClr val="tx1"/>
                </a:solidFill>
                <a:effectLst/>
                <a:latin typeface="+mn-lt"/>
                <a:ea typeface="+mn-ea"/>
                <a:cs typeface="+mn-cs"/>
              </a:rPr>
              <a:t>In November, the EPA released its long-awaited analysis of carbon emissions from biogenic sources. The framework declared that biomass is ‘likely to have minimal or no net atmospheric contributions of biogenic CO</a:t>
            </a:r>
            <a:r>
              <a:rPr lang="en-US" sz="1200" kern="1200" baseline="-25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emissions, or even reduce such impacts, when compared with an alternate fate of disposal’. It was accompanied by a memo to states on counting biomass in Clean Power Plan carbon reduction strategies. EPA has declared that biomass from sustainably managed forest-derived sources, as well as agricultural waste, contribute no net carbon to the atmosphere. This analysis critically underscores the value of biomass as a renewable energy source as states begin to review their compliance obligations to reduce CO</a:t>
            </a:r>
            <a:r>
              <a:rPr lang="en-US" sz="1200" kern="1200" baseline="-25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under the Clean Power Plan. </a:t>
            </a:r>
          </a:p>
          <a:p>
            <a:pPr marL="0" indent="0">
              <a:buFont typeface="Arial" pitchFamily="34" charset="0"/>
              <a:buNone/>
            </a:pPr>
            <a:endParaRPr lang="en-US" sz="1200" kern="1200" dirty="0" smtClean="0">
              <a:solidFill>
                <a:schemeClr val="tx1"/>
              </a:solidFill>
              <a:effectLst/>
              <a:latin typeface="+mn-lt"/>
              <a:ea typeface="+mn-ea"/>
              <a:cs typeface="+mn-cs"/>
            </a:endParaRPr>
          </a:p>
          <a:p>
            <a:pPr marL="0" indent="0">
              <a:buFont typeface="Arial" pitchFamily="34" charset="0"/>
              <a:buNone/>
            </a:pPr>
            <a:endParaRPr lang="en-US" sz="1200" kern="1200" dirty="0" smtClean="0">
              <a:solidFill>
                <a:schemeClr val="tx1"/>
              </a:solidFill>
              <a:effectLst/>
              <a:latin typeface="+mn-lt"/>
              <a:ea typeface="+mn-ea"/>
              <a:cs typeface="+mn-cs"/>
            </a:endParaRPr>
          </a:p>
          <a:p>
            <a:pPr marL="171450" indent="-171450">
              <a:buFont typeface="Arial" pitchFamily="34" charset="0"/>
              <a:buChar char="•"/>
            </a:pPr>
            <a:endParaRPr lang="en-US" sz="1200" kern="1200" dirty="0" smtClean="0">
              <a:solidFill>
                <a:schemeClr val="tx1"/>
              </a:solidFill>
              <a:effectLst/>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15BFBF62-008D-4908-BBDA-BCB2C32C7F54}" type="slidenum">
              <a:rPr lang="en-US" smtClean="0"/>
              <a:pPr/>
              <a:t>22</a:t>
            </a:fld>
            <a:endParaRPr lang="en-US" dirty="0"/>
          </a:p>
        </p:txBody>
      </p:sp>
    </p:spTree>
    <p:extLst>
      <p:ext uri="{BB962C8B-B14F-4D97-AF65-F5344CB8AC3E}">
        <p14:creationId xmlns:p14="http://schemas.microsoft.com/office/powerpoint/2010/main" val="2638461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BFBF62-008D-4908-BBDA-BCB2C32C7F54}" type="slidenum">
              <a:rPr lang="en-US" smtClean="0"/>
              <a:pPr/>
              <a:t>23</a:t>
            </a:fld>
            <a:endParaRPr lang="en-US" dirty="0"/>
          </a:p>
        </p:txBody>
      </p:sp>
    </p:spTree>
    <p:extLst>
      <p:ext uri="{BB962C8B-B14F-4D97-AF65-F5344CB8AC3E}">
        <p14:creationId xmlns:p14="http://schemas.microsoft.com/office/powerpoint/2010/main" val="3211919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0" dirty="0" smtClean="0"/>
              <a:t>Biomass power producers use sustainably-sourced organic low-value waste materials such as residues and byproducts left over from forest harvests, farming, and the collection of urban wood to create electricity for sale to the grid (and heat). </a:t>
            </a:r>
            <a:endParaRPr lang="en-US" i="0" dirty="0" smtClean="0"/>
          </a:p>
          <a:p>
            <a:endParaRPr lang="en-US" dirty="0" smtClean="0"/>
          </a:p>
          <a:p>
            <a:r>
              <a:rPr lang="en-US" dirty="0" smtClean="0"/>
              <a:t>Biopower</a:t>
            </a:r>
            <a:r>
              <a:rPr lang="en-US" baseline="0" dirty="0" smtClean="0"/>
              <a:t> facilities are located in more than 20 states.</a:t>
            </a:r>
          </a:p>
          <a:p>
            <a:endParaRPr lang="en-US" dirty="0" smtClean="0"/>
          </a:p>
          <a:p>
            <a:r>
              <a:rPr lang="en-US" dirty="0" smtClean="0"/>
              <a:t>Every 1 MW of biopower</a:t>
            </a:r>
            <a:r>
              <a:rPr lang="en-US" baseline="0" dirty="0" smtClean="0"/>
              <a:t> supports about 5 jobs: 1 at facility (direct) and the rest in the community.</a:t>
            </a:r>
          </a:p>
          <a:p>
            <a:endParaRPr lang="en-US" baseline="0" dirty="0" smtClean="0"/>
          </a:p>
          <a:p>
            <a:r>
              <a:rPr lang="en-US" dirty="0" smtClean="0"/>
              <a:t>The biomass sector creates more long-term jobs per unit of energy than any other renewable energy alternative. </a:t>
            </a:r>
          </a:p>
          <a:p>
            <a:endParaRPr lang="en-US" dirty="0" smtClean="0"/>
          </a:p>
          <a:p>
            <a:r>
              <a:rPr lang="en-US" dirty="0" smtClean="0"/>
              <a:t>Biopower creates and supports rural jobs and also enhances forest health by supporting sustainable forestry</a:t>
            </a:r>
            <a:r>
              <a:rPr lang="en-US" baseline="0" dirty="0" smtClean="0"/>
              <a:t> activities. As you know, a sustainably managed forest is healthier than an unmanaged forest. </a:t>
            </a:r>
          </a:p>
          <a:p>
            <a:endParaRPr lang="en-US" baseline="0" dirty="0" smtClean="0"/>
          </a:p>
          <a:p>
            <a:r>
              <a:rPr lang="en-US" sz="1200" kern="1200" dirty="0" smtClean="0">
                <a:solidFill>
                  <a:schemeClr val="tx1"/>
                </a:solidFill>
                <a:effectLst/>
                <a:latin typeface="+mn-lt"/>
                <a:ea typeface="+mn-ea"/>
                <a:cs typeface="+mn-cs"/>
              </a:rPr>
              <a:t>These numbers reflect the current impact of the biomass industry.</a:t>
            </a:r>
            <a:r>
              <a:rPr lang="en-US" sz="1200" kern="1200" baseline="0" dirty="0" smtClean="0">
                <a:solidFill>
                  <a:schemeClr val="tx1"/>
                </a:solidFill>
                <a:effectLst/>
                <a:latin typeface="+mn-lt"/>
                <a:ea typeface="+mn-ea"/>
                <a:cs typeface="+mn-cs"/>
              </a:rPr>
              <a:t> T</a:t>
            </a:r>
            <a:r>
              <a:rPr lang="en-US" sz="1200" kern="1200" dirty="0" smtClean="0">
                <a:solidFill>
                  <a:schemeClr val="tx1"/>
                </a:solidFill>
                <a:effectLst/>
                <a:latin typeface="+mn-lt"/>
                <a:ea typeface="+mn-ea"/>
                <a:cs typeface="+mn-cs"/>
              </a:rPr>
              <a:t>here is significant potential for biomass energy anywhere with a thriving forestry industry, especially the Southeast. In addition, in some cases, agricultural waste like oat or rice hulls can make for a reliable feedstock. </a:t>
            </a:r>
            <a:endParaRPr lang="en-US" dirty="0"/>
          </a:p>
        </p:txBody>
      </p:sp>
      <p:sp>
        <p:nvSpPr>
          <p:cNvPr id="4" name="Slide Number Placeholder 3"/>
          <p:cNvSpPr>
            <a:spLocks noGrp="1"/>
          </p:cNvSpPr>
          <p:nvPr>
            <p:ph type="sldNum" sz="quarter" idx="10"/>
          </p:nvPr>
        </p:nvSpPr>
        <p:spPr/>
        <p:txBody>
          <a:bodyPr/>
          <a:lstStyle/>
          <a:p>
            <a:fld id="{15BFBF62-008D-4908-BBDA-BCB2C32C7F54}" type="slidenum">
              <a:rPr lang="en-US" smtClean="0"/>
              <a:pPr/>
              <a:t>3</a:t>
            </a:fld>
            <a:endParaRPr lang="en-US" dirty="0"/>
          </a:p>
        </p:txBody>
      </p:sp>
    </p:spTree>
    <p:extLst>
      <p:ext uri="{BB962C8B-B14F-4D97-AF65-F5344CB8AC3E}">
        <p14:creationId xmlns:p14="http://schemas.microsoft.com/office/powerpoint/2010/main" val="604760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this chart shows, about 12% of our energy in the U.S. comes from</a:t>
            </a:r>
            <a:r>
              <a:rPr lang="en-US" baseline="0" dirty="0" smtClean="0"/>
              <a:t> renewables. </a:t>
            </a:r>
            <a:r>
              <a:rPr lang="en-US" sz="1200" kern="1200" dirty="0" smtClean="0">
                <a:solidFill>
                  <a:schemeClr val="tx1"/>
                </a:solidFill>
                <a:effectLst/>
                <a:latin typeface="+mn-lt"/>
                <a:ea typeface="+mn-ea"/>
                <a:cs typeface="+mn-cs"/>
              </a:rPr>
              <a:t>New</a:t>
            </a:r>
            <a:r>
              <a:rPr lang="en-US" sz="1200" kern="1200" baseline="0" dirty="0" smtClean="0">
                <a:solidFill>
                  <a:schemeClr val="tx1"/>
                </a:solidFill>
                <a:effectLst/>
                <a:latin typeface="+mn-lt"/>
                <a:ea typeface="+mn-ea"/>
                <a:cs typeface="+mn-cs"/>
              </a:rPr>
              <a:t> York’s </a:t>
            </a:r>
            <a:r>
              <a:rPr lang="en-US" sz="1200" kern="1200" dirty="0" smtClean="0">
                <a:solidFill>
                  <a:schemeClr val="tx1"/>
                </a:solidFill>
                <a:effectLst/>
                <a:latin typeface="+mn-lt"/>
                <a:ea typeface="+mn-ea"/>
                <a:cs typeface="+mn-cs"/>
              </a:rPr>
              <a:t>North Country is a national leader in renewable energy, alone providing 30% of the State’s grid-tied renewable electricity. More than 94% of the Region’s electricity is generated from hydro, wind and biomass.</a:t>
            </a:r>
          </a:p>
          <a:p>
            <a:endParaRPr lang="en-US" dirty="0"/>
          </a:p>
        </p:txBody>
      </p:sp>
      <p:sp>
        <p:nvSpPr>
          <p:cNvPr id="4" name="Slide Number Placeholder 3"/>
          <p:cNvSpPr>
            <a:spLocks noGrp="1"/>
          </p:cNvSpPr>
          <p:nvPr>
            <p:ph type="sldNum" sz="quarter" idx="10"/>
          </p:nvPr>
        </p:nvSpPr>
        <p:spPr/>
        <p:txBody>
          <a:bodyPr/>
          <a:lstStyle/>
          <a:p>
            <a:fld id="{8FC88AF7-B38A-4B59-B314-21594C4A3600}" type="slidenum">
              <a:rPr lang="en-US" smtClean="0"/>
              <a:t>4</a:t>
            </a:fld>
            <a:endParaRPr lang="en-US" dirty="0"/>
          </a:p>
        </p:txBody>
      </p:sp>
    </p:spTree>
    <p:extLst>
      <p:ext uri="{BB962C8B-B14F-4D97-AF65-F5344CB8AC3E}">
        <p14:creationId xmlns:p14="http://schemas.microsoft.com/office/powerpoint/2010/main" val="2812249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Biopower is a significant part of the renewable power mix. </a:t>
            </a:r>
            <a:endParaRPr lang="en-US" dirty="0"/>
          </a:p>
        </p:txBody>
      </p:sp>
      <p:sp>
        <p:nvSpPr>
          <p:cNvPr id="4" name="Slide Number Placeholder 3"/>
          <p:cNvSpPr>
            <a:spLocks noGrp="1"/>
          </p:cNvSpPr>
          <p:nvPr>
            <p:ph type="sldNum" sz="quarter" idx="10"/>
          </p:nvPr>
        </p:nvSpPr>
        <p:spPr/>
        <p:txBody>
          <a:bodyPr/>
          <a:lstStyle/>
          <a:p>
            <a:fld id="{15BFBF62-008D-4908-BBDA-BCB2C32C7F54}" type="slidenum">
              <a:rPr lang="en-US" smtClean="0"/>
              <a:pPr/>
              <a:t>5</a:t>
            </a:fld>
            <a:endParaRPr lang="en-US" dirty="0"/>
          </a:p>
        </p:txBody>
      </p:sp>
    </p:spTree>
    <p:extLst>
      <p:ext uri="{BB962C8B-B14F-4D97-AF65-F5344CB8AC3E}">
        <p14:creationId xmlns:p14="http://schemas.microsoft.com/office/powerpoint/2010/main" val="586311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map, developed by the Biomass</a:t>
            </a:r>
            <a:r>
              <a:rPr lang="en-US" baseline="0" dirty="0" smtClean="0"/>
              <a:t> Power Association</a:t>
            </a:r>
            <a:r>
              <a:rPr lang="en-US" dirty="0" smtClean="0"/>
              <a:t> shows the locations of biomass-to-electricity</a:t>
            </a:r>
            <a:r>
              <a:rPr lang="en-US" baseline="0" dirty="0" smtClean="0"/>
              <a:t> facilities. The states with these facilities are colored in green. It is difficult to see the dots, but each facility is represented on the map. The facility is particularly robust on each coast and in the state of Minnesota. </a:t>
            </a:r>
            <a:endParaRPr lang="en-US" dirty="0"/>
          </a:p>
        </p:txBody>
      </p:sp>
      <p:sp>
        <p:nvSpPr>
          <p:cNvPr id="4" name="Slide Number Placeholder 3"/>
          <p:cNvSpPr>
            <a:spLocks noGrp="1"/>
          </p:cNvSpPr>
          <p:nvPr>
            <p:ph type="sldNum" sz="quarter" idx="10"/>
          </p:nvPr>
        </p:nvSpPr>
        <p:spPr/>
        <p:txBody>
          <a:bodyPr/>
          <a:lstStyle/>
          <a:p>
            <a:fld id="{8FC88AF7-B38A-4B59-B314-21594C4A3600}" type="slidenum">
              <a:rPr lang="en-US" smtClean="0"/>
              <a:t>6</a:t>
            </a:fld>
            <a:endParaRPr lang="en-US" dirty="0"/>
          </a:p>
        </p:txBody>
      </p:sp>
    </p:spTree>
    <p:extLst>
      <p:ext uri="{BB962C8B-B14F-4D97-AF65-F5344CB8AC3E}">
        <p14:creationId xmlns:p14="http://schemas.microsoft.com/office/powerpoint/2010/main" val="2154774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kern="1200" dirty="0" smtClean="0">
                <a:solidFill>
                  <a:schemeClr val="tx1"/>
                </a:solidFill>
                <a:effectLst/>
                <a:latin typeface="+mn-lt"/>
                <a:ea typeface="+mn-ea"/>
                <a:cs typeface="+mn-cs"/>
              </a:rPr>
              <a:t>The company I work for, ReEnergy Holdings, has become </a:t>
            </a:r>
            <a:r>
              <a:rPr lang="en-US" sz="1200" kern="1200" dirty="0" smtClean="0">
                <a:solidFill>
                  <a:schemeClr val="tx1"/>
                </a:solidFill>
                <a:effectLst/>
                <a:latin typeface="+mn-lt"/>
                <a:ea typeface="+mn-ea"/>
                <a:cs typeface="+mn-cs"/>
              </a:rPr>
              <a:t>a major player in the biopower sector. ReEnergy is a portfolio company of Riverstone Holdings LLC, owns and operates facilities that use forest-derived woody biomass and other wood waste residues to produce homegrown, renewable energy. It also owns facilities that recycle construction and demolition debris. ReEnergy was formed in 2008 by affiliates of Riverstone Holdings LLC and a senior management/co-investor team comprised of experienced industry professionals. ReEnergy operates in six states, employs approximately 315 people, and owns and/or operates nine energy production facilities with the combined capacity to generate 325 megawatts of renewable energy</a:t>
            </a:r>
            <a:endParaRPr lang="en-US" dirty="0"/>
          </a:p>
        </p:txBody>
      </p:sp>
      <p:sp>
        <p:nvSpPr>
          <p:cNvPr id="4" name="Slide Number Placeholder 3"/>
          <p:cNvSpPr>
            <a:spLocks noGrp="1"/>
          </p:cNvSpPr>
          <p:nvPr>
            <p:ph type="sldNum" sz="quarter" idx="10"/>
          </p:nvPr>
        </p:nvSpPr>
        <p:spPr/>
        <p:txBody>
          <a:bodyPr/>
          <a:lstStyle/>
          <a:p>
            <a:fld id="{15BFBF62-008D-4908-BBDA-BCB2C32C7F54}" type="slidenum">
              <a:rPr lang="en-US" smtClean="0"/>
              <a:pPr/>
              <a:t>7</a:t>
            </a:fld>
            <a:endParaRPr lang="en-US" dirty="0"/>
          </a:p>
        </p:txBody>
      </p:sp>
    </p:spTree>
    <p:extLst>
      <p:ext uri="{BB962C8B-B14F-4D97-AF65-F5344CB8AC3E}">
        <p14:creationId xmlns:p14="http://schemas.microsoft.com/office/powerpoint/2010/main" val="5168753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nine energy facilities are in four states: New York; Maine;</a:t>
            </a:r>
            <a:r>
              <a:rPr lang="en-US" baseline="0" dirty="0" smtClean="0"/>
              <a:t> Connecticut and North Carolina</a:t>
            </a:r>
          </a:p>
          <a:p>
            <a:r>
              <a:rPr lang="en-US" baseline="0" dirty="0" smtClean="0"/>
              <a:t>Our resource recovery facilities are located in the metro Boston area</a:t>
            </a:r>
            <a:endParaRPr lang="en-US" dirty="0"/>
          </a:p>
        </p:txBody>
      </p:sp>
      <p:sp>
        <p:nvSpPr>
          <p:cNvPr id="4" name="Slide Number Placeholder 3"/>
          <p:cNvSpPr>
            <a:spLocks noGrp="1"/>
          </p:cNvSpPr>
          <p:nvPr>
            <p:ph type="sldNum" sz="quarter" idx="10"/>
          </p:nvPr>
        </p:nvSpPr>
        <p:spPr/>
        <p:txBody>
          <a:bodyPr/>
          <a:lstStyle/>
          <a:p>
            <a:fld id="{15BFBF62-008D-4908-BBDA-BCB2C32C7F54}" type="slidenum">
              <a:rPr lang="en-US" smtClean="0"/>
              <a:pPr/>
              <a:t>8</a:t>
            </a:fld>
            <a:endParaRPr lang="en-US" dirty="0"/>
          </a:p>
        </p:txBody>
      </p:sp>
    </p:spTree>
    <p:extLst>
      <p:ext uri="{BB962C8B-B14F-4D97-AF65-F5344CB8AC3E}">
        <p14:creationId xmlns:p14="http://schemas.microsoft.com/office/powerpoint/2010/main" val="40355854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map shows the ReEnergy portfolio.</a:t>
            </a:r>
            <a:r>
              <a:rPr lang="en-US" baseline="0" dirty="0" smtClean="0"/>
              <a:t> Our business at this time is focused in the eastern part of the U.S., and includes a facility in North Carolina that we operate and manage. </a:t>
            </a:r>
            <a:endParaRPr lang="en-US" dirty="0"/>
          </a:p>
        </p:txBody>
      </p:sp>
      <p:sp>
        <p:nvSpPr>
          <p:cNvPr id="4" name="Slide Number Placeholder 3"/>
          <p:cNvSpPr>
            <a:spLocks noGrp="1"/>
          </p:cNvSpPr>
          <p:nvPr>
            <p:ph type="sldNum" sz="quarter" idx="10"/>
          </p:nvPr>
        </p:nvSpPr>
        <p:spPr/>
        <p:txBody>
          <a:bodyPr/>
          <a:lstStyle/>
          <a:p>
            <a:fld id="{15BFBF62-008D-4908-BBDA-BCB2C32C7F54}"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795516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71F30E8-D285-4668-9804-26ABAF87464B}" type="datetime1">
              <a:rPr lang="en-US" smtClean="0"/>
              <a:pPr/>
              <a:t>2/28/2015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r">
              <a:defRPr/>
            </a:lvl1pPr>
          </a:lstStyle>
          <a:p>
            <a:fld id="{D381E028-8E3E-F341-AD51-3D8A850BF30D}" type="slidenum">
              <a:rPr lang="en-US" smtClean="0"/>
              <a:pPr/>
              <a:t>‹#›</a:t>
            </a:fld>
            <a:endParaRPr lang="en-US" dirty="0"/>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319F036-EF9C-4888-8E89-C53723958664}" type="datetime1">
              <a:rPr lang="en-US" smtClean="0"/>
              <a:pPr/>
              <a:t>2/28/2015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381E028-8E3E-F341-AD51-3D8A850BF30D}" type="slidenum">
              <a:rPr lang="en-US" smtClean="0"/>
              <a:pPr/>
              <a:t>‹#›</a:t>
            </a:fld>
            <a:endParaRPr lang="en-US" dirty="0"/>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F87E65A-97CC-498D-B8D9-468633CDE350}" type="datetime1">
              <a:rPr lang="en-US" smtClean="0"/>
              <a:pPr/>
              <a:t>2/28/2015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381E028-8E3E-F341-AD51-3D8A850BF30D}" type="slidenum">
              <a:rPr lang="en-US" smtClean="0"/>
              <a:pPr/>
              <a:t>‹#›</a:t>
            </a:fld>
            <a:endParaRPr lang="en-US" dirty="0"/>
          </a:p>
        </p:txBody>
      </p:sp>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a:xfrm>
            <a:off x="1295400" y="2209800"/>
            <a:ext cx="6553200" cy="3505200"/>
          </a:xfrm>
          <a:prstGeom prst="rect">
            <a:avLst/>
          </a:prstGeom>
        </p:spPr>
        <p:txBody>
          <a:bodyPr vert="horz"/>
          <a:lstStyle/>
          <a:p>
            <a:pPr lvl="0"/>
            <a:r>
              <a:rPr lang="en-US"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824519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a:xfrm>
            <a:off x="1295400" y="2209800"/>
            <a:ext cx="6553200" cy="3505200"/>
          </a:xfrm>
          <a:prstGeom prst="rect">
            <a:avLst/>
          </a:prstGeom>
        </p:spPr>
        <p:txBody>
          <a:bodyPr vert="horz"/>
          <a:lstStyle/>
          <a:p>
            <a:pPr lvl="0"/>
            <a:r>
              <a:rPr lang="en-US"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796305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8767C41-0E3A-D342-872E-998A9BD02696}" type="datetimeFigureOut">
              <a:rPr lang="en-US" smtClean="0">
                <a:solidFill>
                  <a:prstClr val="black"/>
                </a:solidFill>
              </a:rPr>
              <a:pPr/>
              <a:t>2/28/2015</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381E028-8E3E-F341-AD51-3D8A850BF30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071112387"/>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8767C41-0E3A-D342-872E-998A9BD02696}" type="datetimeFigureOut">
              <a:rPr lang="en-US" smtClean="0">
                <a:solidFill>
                  <a:prstClr val="black"/>
                </a:solidFill>
              </a:rPr>
              <a:pPr/>
              <a:t>2/28/2015</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381E028-8E3E-F341-AD51-3D8A850BF30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348315662"/>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8767C41-0E3A-D342-872E-998A9BD02696}" type="datetimeFigureOut">
              <a:rPr lang="en-US" smtClean="0">
                <a:solidFill>
                  <a:prstClr val="black"/>
                </a:solidFill>
              </a:rPr>
              <a:pPr/>
              <a:t>2/28/2015</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381E028-8E3E-F341-AD51-3D8A850BF30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41583150"/>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8767C41-0E3A-D342-872E-998A9BD02696}" type="datetimeFigureOut">
              <a:rPr lang="en-US" smtClean="0">
                <a:solidFill>
                  <a:prstClr val="black"/>
                </a:solidFill>
              </a:rPr>
              <a:pPr/>
              <a:t>2/28/2015</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381E028-8E3E-F341-AD51-3D8A850BF30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389722805"/>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A8767C41-0E3A-D342-872E-998A9BD02696}" type="datetimeFigureOut">
              <a:rPr lang="en-US" smtClean="0">
                <a:solidFill>
                  <a:prstClr val="black"/>
                </a:solidFill>
              </a:rPr>
              <a:pPr/>
              <a:t>2/28/2015</a:t>
            </a:fld>
            <a:endParaRPr lang="en-US" dirty="0">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D381E028-8E3E-F341-AD51-3D8A850BF30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696914915"/>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A8767C41-0E3A-D342-872E-998A9BD02696}" type="datetimeFigureOut">
              <a:rPr lang="en-US" smtClean="0">
                <a:solidFill>
                  <a:prstClr val="black"/>
                </a:solidFill>
              </a:rPr>
              <a:pPr/>
              <a:t>2/28/2015</a:t>
            </a:fld>
            <a:endParaRPr lang="en-US" dirty="0">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D381E028-8E3E-F341-AD51-3D8A850BF30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438167488"/>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A98D4B1-3D15-4E81-A40D-074D8D37C636}" type="datetime1">
              <a:rPr lang="en-US" smtClean="0"/>
              <a:pPr/>
              <a:t>2/28/2015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381E028-8E3E-F341-AD51-3D8A850BF30D}" type="slidenum">
              <a:rPr lang="en-US" smtClean="0"/>
              <a:pPr/>
              <a:t>‹#›</a:t>
            </a:fld>
            <a:endParaRPr lang="en-US" dirty="0"/>
          </a:p>
        </p:txBody>
      </p:sp>
    </p:spTree>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A8767C41-0E3A-D342-872E-998A9BD02696}" type="datetimeFigureOut">
              <a:rPr lang="en-US" smtClean="0">
                <a:solidFill>
                  <a:prstClr val="black"/>
                </a:solidFill>
              </a:rPr>
              <a:pPr/>
              <a:t>2/28/2015</a:t>
            </a:fld>
            <a:endParaRPr lang="en-US" dirty="0">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D381E028-8E3E-F341-AD51-3D8A850BF30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090295721"/>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8767C41-0E3A-D342-872E-998A9BD02696}" type="datetimeFigureOut">
              <a:rPr lang="en-US" smtClean="0">
                <a:solidFill>
                  <a:prstClr val="black"/>
                </a:solidFill>
              </a:rPr>
              <a:pPr/>
              <a:t>2/28/2015</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381E028-8E3E-F341-AD51-3D8A850BF30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598034107"/>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8767C41-0E3A-D342-872E-998A9BD02696}" type="datetimeFigureOut">
              <a:rPr lang="en-US" smtClean="0">
                <a:solidFill>
                  <a:prstClr val="black"/>
                </a:solidFill>
              </a:rPr>
              <a:pPr/>
              <a:t>2/28/2015</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381E028-8E3E-F341-AD51-3D8A850BF30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42710559"/>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8767C41-0E3A-D342-872E-998A9BD02696}" type="datetimeFigureOut">
              <a:rPr lang="en-US" smtClean="0">
                <a:solidFill>
                  <a:prstClr val="black"/>
                </a:solidFill>
              </a:rPr>
              <a:pPr/>
              <a:t>2/28/2015</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381E028-8E3E-F341-AD51-3D8A850BF30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143291845"/>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8767C41-0E3A-D342-872E-998A9BD02696}" type="datetimeFigureOut">
              <a:rPr lang="en-US" smtClean="0">
                <a:solidFill>
                  <a:prstClr val="black"/>
                </a:solidFill>
              </a:rPr>
              <a:pPr/>
              <a:t>2/28/2015</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381E028-8E3E-F341-AD51-3D8A850BF30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120275334"/>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71F30E8-D285-4668-9804-26ABAF87464B}" type="datetime1">
              <a:rPr lang="en-US" smtClean="0">
                <a:solidFill>
                  <a:prstClr val="black"/>
                </a:solidFill>
              </a:rPr>
              <a:pPr/>
              <a:t>2/28/2015</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r">
              <a:defRPr/>
            </a:lvl1pPr>
          </a:lstStyle>
          <a:p>
            <a:fld id="{D381E028-8E3E-F341-AD51-3D8A850BF30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200632493"/>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A98D4B1-3D15-4E81-A40D-074D8D37C636}" type="datetime1">
              <a:rPr lang="en-US" smtClean="0">
                <a:solidFill>
                  <a:prstClr val="black"/>
                </a:solidFill>
              </a:rPr>
              <a:pPr/>
              <a:t>2/28/2015</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381E028-8E3E-F341-AD51-3D8A850BF30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412678324"/>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C619A38-300D-4D57-BB32-5DB735D97386}" type="datetime1">
              <a:rPr lang="en-US" smtClean="0">
                <a:solidFill>
                  <a:prstClr val="black"/>
                </a:solidFill>
              </a:rPr>
              <a:pPr/>
              <a:t>2/28/2015</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381E028-8E3E-F341-AD51-3D8A850BF30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622941249"/>
      </p:ext>
    </p:extLst>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776D6C9-C77F-4E36-B33A-40E7C43806B4}" type="datetime1">
              <a:rPr lang="en-US" smtClean="0">
                <a:solidFill>
                  <a:prstClr val="black"/>
                </a:solidFill>
              </a:rPr>
              <a:pPr/>
              <a:t>2/28/2015</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381E028-8E3E-F341-AD51-3D8A850BF30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995539503"/>
      </p:ext>
    </p:extLst>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3CEA675-1F28-4C93-8A48-A8F728F47ADA}" type="datetime1">
              <a:rPr lang="en-US" smtClean="0">
                <a:solidFill>
                  <a:prstClr val="black"/>
                </a:solidFill>
              </a:rPr>
              <a:pPr/>
              <a:t>2/28/2015</a:t>
            </a:fld>
            <a:endParaRPr lang="en-US" dirty="0">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D381E028-8E3E-F341-AD51-3D8A850BF30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222937148"/>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C619A38-300D-4D57-BB32-5DB735D97386}" type="datetime1">
              <a:rPr lang="en-US" smtClean="0"/>
              <a:pPr/>
              <a:t>2/28/2015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381E028-8E3E-F341-AD51-3D8A850BF30D}" type="slidenum">
              <a:rPr lang="en-US" smtClean="0"/>
              <a:pPr/>
              <a:t>‹#›</a:t>
            </a:fld>
            <a:endParaRPr lang="en-US" dirty="0"/>
          </a:p>
        </p:txBody>
      </p:sp>
    </p:spTree>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5DE5251A-BFB4-4C85-B914-2D2FC02405D4}" type="datetime1">
              <a:rPr lang="en-US" smtClean="0">
                <a:solidFill>
                  <a:prstClr val="black"/>
                </a:solidFill>
              </a:rPr>
              <a:pPr/>
              <a:t>2/28/2015</a:t>
            </a:fld>
            <a:endParaRPr lang="en-US" dirty="0">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D381E028-8E3E-F341-AD51-3D8A850BF30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121313627"/>
      </p:ext>
    </p:extLst>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83A4BCC-A62C-4927-B13E-5F0AA4DEF7A5}" type="datetime1">
              <a:rPr lang="en-US" smtClean="0">
                <a:solidFill>
                  <a:prstClr val="black"/>
                </a:solidFill>
              </a:rPr>
              <a:pPr/>
              <a:t>2/28/2015</a:t>
            </a:fld>
            <a:endParaRPr lang="en-US" dirty="0">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D381E028-8E3E-F341-AD51-3D8A850BF30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525421718"/>
      </p:ext>
    </p:extLst>
  </p:cSld>
  <p:clrMapOvr>
    <a:masterClrMapping/>
  </p:clrMapOvr>
  <p:transition spd="slow">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5E4189A-4BFF-4F59-A5FD-678B7A77F3FF}" type="datetime1">
              <a:rPr lang="en-US" smtClean="0">
                <a:solidFill>
                  <a:prstClr val="black"/>
                </a:solidFill>
              </a:rPr>
              <a:pPr/>
              <a:t>2/28/2015</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381E028-8E3E-F341-AD51-3D8A850BF30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678818633"/>
      </p:ext>
    </p:extLst>
  </p:cSld>
  <p:clrMapOvr>
    <a:masterClrMapping/>
  </p:clrMapOvr>
  <p:transition spd="slow">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F18DD32-2F66-49DF-808C-3E8F461D0F7C}" type="datetime1">
              <a:rPr lang="en-US" smtClean="0">
                <a:solidFill>
                  <a:prstClr val="black"/>
                </a:solidFill>
              </a:rPr>
              <a:pPr/>
              <a:t>2/28/2015</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381E028-8E3E-F341-AD51-3D8A850BF30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405590518"/>
      </p:ext>
    </p:extLst>
  </p:cSld>
  <p:clrMapOvr>
    <a:masterClrMapping/>
  </p:clrMapOvr>
  <p:transition spd="slow">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319F036-EF9C-4888-8E89-C53723958664}" type="datetime1">
              <a:rPr lang="en-US" smtClean="0">
                <a:solidFill>
                  <a:prstClr val="black"/>
                </a:solidFill>
              </a:rPr>
              <a:pPr/>
              <a:t>2/28/2015</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381E028-8E3E-F341-AD51-3D8A850BF30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571825877"/>
      </p:ext>
    </p:extLst>
  </p:cSld>
  <p:clrMapOvr>
    <a:masterClrMapping/>
  </p:clrMapOvr>
  <p:transition spd="slow">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F87E65A-97CC-498D-B8D9-468633CDE350}" type="datetime1">
              <a:rPr lang="en-US" smtClean="0">
                <a:solidFill>
                  <a:prstClr val="black"/>
                </a:solidFill>
              </a:rPr>
              <a:pPr/>
              <a:t>2/28/2015</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381E028-8E3E-F341-AD51-3D8A850BF30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438053496"/>
      </p:ext>
    </p:extLst>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71F30E8-D285-4668-9804-26ABAF87464B}" type="datetime1">
              <a:rPr lang="en-US" smtClean="0">
                <a:solidFill>
                  <a:prstClr val="black"/>
                </a:solidFill>
              </a:rPr>
              <a:pPr/>
              <a:t>2/28/2015</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r">
              <a:defRPr/>
            </a:lvl1pPr>
          </a:lstStyle>
          <a:p>
            <a:fld id="{D381E028-8E3E-F341-AD51-3D8A850BF30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557720692"/>
      </p:ext>
    </p:extLst>
  </p:cSld>
  <p:clrMapOvr>
    <a:masterClrMapping/>
  </p:clrMapOvr>
  <p:transition spd="slow">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A98D4B1-3D15-4E81-A40D-074D8D37C636}" type="datetime1">
              <a:rPr lang="en-US" smtClean="0">
                <a:solidFill>
                  <a:prstClr val="black"/>
                </a:solidFill>
              </a:rPr>
              <a:pPr/>
              <a:t>2/28/2015</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381E028-8E3E-F341-AD51-3D8A850BF30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437006116"/>
      </p:ext>
    </p:extLst>
  </p:cSld>
  <p:clrMapOvr>
    <a:masterClrMapping/>
  </p:clrMapOvr>
  <p:transition spd="slow">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C619A38-300D-4D57-BB32-5DB735D97386}" type="datetime1">
              <a:rPr lang="en-US" smtClean="0">
                <a:solidFill>
                  <a:prstClr val="black"/>
                </a:solidFill>
              </a:rPr>
              <a:pPr/>
              <a:t>2/28/2015</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381E028-8E3E-F341-AD51-3D8A850BF30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576595977"/>
      </p:ext>
    </p:extLst>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776D6C9-C77F-4E36-B33A-40E7C43806B4}" type="datetime1">
              <a:rPr lang="en-US" smtClean="0">
                <a:solidFill>
                  <a:prstClr val="black"/>
                </a:solidFill>
              </a:rPr>
              <a:pPr/>
              <a:t>2/28/2015</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381E028-8E3E-F341-AD51-3D8A850BF30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240741970"/>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776D6C9-C77F-4E36-B33A-40E7C43806B4}" type="datetime1">
              <a:rPr lang="en-US" smtClean="0"/>
              <a:pPr/>
              <a:t>2/28/2015</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381E028-8E3E-F341-AD51-3D8A850BF30D}" type="slidenum">
              <a:rPr lang="en-US" smtClean="0"/>
              <a:pPr/>
              <a:t>‹#›</a:t>
            </a:fld>
            <a:endParaRPr lang="en-US" dirty="0"/>
          </a:p>
        </p:txBody>
      </p:sp>
    </p:spTree>
  </p:cSld>
  <p:clrMapOvr>
    <a:masterClrMapping/>
  </p:clrMapOvr>
  <p:transition spd="slow">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3CEA675-1F28-4C93-8A48-A8F728F47ADA}" type="datetime1">
              <a:rPr lang="en-US" smtClean="0">
                <a:solidFill>
                  <a:prstClr val="black"/>
                </a:solidFill>
              </a:rPr>
              <a:pPr/>
              <a:t>2/28/2015</a:t>
            </a:fld>
            <a:endParaRPr lang="en-US" dirty="0">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D381E028-8E3E-F341-AD51-3D8A850BF30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067347477"/>
      </p:ext>
    </p:extLst>
  </p:cSld>
  <p:clrMapOvr>
    <a:masterClrMapping/>
  </p:clrMapOvr>
  <p:transition spd="slow">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5DE5251A-BFB4-4C85-B914-2D2FC02405D4}" type="datetime1">
              <a:rPr lang="en-US" smtClean="0">
                <a:solidFill>
                  <a:prstClr val="black"/>
                </a:solidFill>
              </a:rPr>
              <a:pPr/>
              <a:t>2/28/2015</a:t>
            </a:fld>
            <a:endParaRPr lang="en-US" dirty="0">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D381E028-8E3E-F341-AD51-3D8A850BF30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4493762"/>
      </p:ext>
    </p:extLst>
  </p:cSld>
  <p:clrMapOvr>
    <a:masterClrMapping/>
  </p:clrMapOvr>
  <p:transition spd="slow">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83A4BCC-A62C-4927-B13E-5F0AA4DEF7A5}" type="datetime1">
              <a:rPr lang="en-US" smtClean="0">
                <a:solidFill>
                  <a:prstClr val="black"/>
                </a:solidFill>
              </a:rPr>
              <a:pPr/>
              <a:t>2/28/2015</a:t>
            </a:fld>
            <a:endParaRPr lang="en-US" dirty="0">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D381E028-8E3E-F341-AD51-3D8A850BF30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672114819"/>
      </p:ext>
    </p:extLst>
  </p:cSld>
  <p:clrMapOvr>
    <a:masterClrMapping/>
  </p:clrMapOvr>
  <p:transition spd="slow">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5E4189A-4BFF-4F59-A5FD-678B7A77F3FF}" type="datetime1">
              <a:rPr lang="en-US" smtClean="0">
                <a:solidFill>
                  <a:prstClr val="black"/>
                </a:solidFill>
              </a:rPr>
              <a:pPr/>
              <a:t>2/28/2015</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381E028-8E3E-F341-AD51-3D8A850BF30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93502735"/>
      </p:ext>
    </p:extLst>
  </p:cSld>
  <p:clrMapOvr>
    <a:masterClrMapping/>
  </p:clrMapOvr>
  <p:transition spd="slow">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F18DD32-2F66-49DF-808C-3E8F461D0F7C}" type="datetime1">
              <a:rPr lang="en-US" smtClean="0">
                <a:solidFill>
                  <a:prstClr val="black"/>
                </a:solidFill>
              </a:rPr>
              <a:pPr/>
              <a:t>2/28/2015</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381E028-8E3E-F341-AD51-3D8A850BF30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725156738"/>
      </p:ext>
    </p:extLst>
  </p:cSld>
  <p:clrMapOvr>
    <a:masterClrMapping/>
  </p:clrMapOvr>
  <p:transition spd="slow">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319F036-EF9C-4888-8E89-C53723958664}" type="datetime1">
              <a:rPr lang="en-US" smtClean="0">
                <a:solidFill>
                  <a:prstClr val="black"/>
                </a:solidFill>
              </a:rPr>
              <a:pPr/>
              <a:t>2/28/2015</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381E028-8E3E-F341-AD51-3D8A850BF30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57540404"/>
      </p:ext>
    </p:extLst>
  </p:cSld>
  <p:clrMapOvr>
    <a:masterClrMapping/>
  </p:clrMapOvr>
  <p:transition spd="slow">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F87E65A-97CC-498D-B8D9-468633CDE350}" type="datetime1">
              <a:rPr lang="en-US" smtClean="0">
                <a:solidFill>
                  <a:prstClr val="black"/>
                </a:solidFill>
              </a:rPr>
              <a:pPr/>
              <a:t>2/28/2015</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381E028-8E3E-F341-AD51-3D8A850BF30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92597384"/>
      </p:ext>
    </p:extLst>
  </p:cSld>
  <p:clrMapOvr>
    <a:masterClrMapping/>
  </p:clrMapOvr>
  <p:transition spd="slow">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8767C41-0E3A-D342-872E-998A9BD02696}" type="datetimeFigureOut">
              <a:rPr lang="en-US" smtClean="0">
                <a:solidFill>
                  <a:prstClr val="black"/>
                </a:solidFill>
              </a:rPr>
              <a:pPr/>
              <a:t>2/28/2015</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381E028-8E3E-F341-AD51-3D8A850BF30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083902233"/>
      </p:ext>
    </p:extLst>
  </p:cSld>
  <p:clrMapOvr>
    <a:masterClrMapping/>
  </p:clrMapOvr>
  <p:transition spd="slow">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8767C41-0E3A-D342-872E-998A9BD02696}" type="datetimeFigureOut">
              <a:rPr lang="en-US" smtClean="0">
                <a:solidFill>
                  <a:prstClr val="black"/>
                </a:solidFill>
              </a:rPr>
              <a:pPr/>
              <a:t>2/28/2015</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381E028-8E3E-F341-AD51-3D8A850BF30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38705786"/>
      </p:ext>
    </p:extLst>
  </p:cSld>
  <p:clrMapOvr>
    <a:masterClrMapping/>
  </p:clrMapOvr>
  <p:transition spd="slow">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8767C41-0E3A-D342-872E-998A9BD02696}" type="datetimeFigureOut">
              <a:rPr lang="en-US" smtClean="0">
                <a:solidFill>
                  <a:prstClr val="black"/>
                </a:solidFill>
              </a:rPr>
              <a:pPr/>
              <a:t>2/28/2015</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381E028-8E3E-F341-AD51-3D8A850BF30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973650102"/>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3CEA675-1F28-4C93-8A48-A8F728F47ADA}" type="datetime1">
              <a:rPr lang="en-US" smtClean="0"/>
              <a:pPr/>
              <a:t>2/28/2015</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D381E028-8E3E-F341-AD51-3D8A850BF30D}" type="slidenum">
              <a:rPr lang="en-US" smtClean="0"/>
              <a:pPr/>
              <a:t>‹#›</a:t>
            </a:fld>
            <a:endParaRPr lang="en-US" dirty="0"/>
          </a:p>
        </p:txBody>
      </p:sp>
    </p:spTree>
  </p:cSld>
  <p:clrMapOvr>
    <a:masterClrMapping/>
  </p:clrMapOvr>
  <p:transition spd="slow">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8767C41-0E3A-D342-872E-998A9BD02696}" type="datetimeFigureOut">
              <a:rPr lang="en-US" smtClean="0">
                <a:solidFill>
                  <a:prstClr val="black"/>
                </a:solidFill>
              </a:rPr>
              <a:pPr/>
              <a:t>2/28/2015</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381E028-8E3E-F341-AD51-3D8A850BF30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282842119"/>
      </p:ext>
    </p:extLst>
  </p:cSld>
  <p:clrMapOvr>
    <a:masterClrMapping/>
  </p:clrMapOvr>
  <p:transition spd="slow">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A8767C41-0E3A-D342-872E-998A9BD02696}" type="datetimeFigureOut">
              <a:rPr lang="en-US" smtClean="0">
                <a:solidFill>
                  <a:prstClr val="black"/>
                </a:solidFill>
              </a:rPr>
              <a:pPr/>
              <a:t>2/28/2015</a:t>
            </a:fld>
            <a:endParaRPr lang="en-US" dirty="0">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D381E028-8E3E-F341-AD51-3D8A850BF30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01719010"/>
      </p:ext>
    </p:extLst>
  </p:cSld>
  <p:clrMapOvr>
    <a:masterClrMapping/>
  </p:clrMapOvr>
  <p:transition spd="slow">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A8767C41-0E3A-D342-872E-998A9BD02696}" type="datetimeFigureOut">
              <a:rPr lang="en-US" smtClean="0">
                <a:solidFill>
                  <a:prstClr val="black"/>
                </a:solidFill>
              </a:rPr>
              <a:pPr/>
              <a:t>2/28/2015</a:t>
            </a:fld>
            <a:endParaRPr lang="en-US" dirty="0">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D381E028-8E3E-F341-AD51-3D8A850BF30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414878027"/>
      </p:ext>
    </p:extLst>
  </p:cSld>
  <p:clrMapOvr>
    <a:masterClrMapping/>
  </p:clrMapOvr>
  <p:transition spd="slow">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A8767C41-0E3A-D342-872E-998A9BD02696}" type="datetimeFigureOut">
              <a:rPr lang="en-US" smtClean="0">
                <a:solidFill>
                  <a:prstClr val="black"/>
                </a:solidFill>
              </a:rPr>
              <a:pPr/>
              <a:t>2/28/2015</a:t>
            </a:fld>
            <a:endParaRPr lang="en-US" dirty="0">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D381E028-8E3E-F341-AD51-3D8A850BF30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65960711"/>
      </p:ext>
    </p:extLst>
  </p:cSld>
  <p:clrMapOvr>
    <a:masterClrMapping/>
  </p:clrMapOvr>
  <p:transition spd="slow">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8767C41-0E3A-D342-872E-998A9BD02696}" type="datetimeFigureOut">
              <a:rPr lang="en-US" smtClean="0">
                <a:solidFill>
                  <a:prstClr val="black"/>
                </a:solidFill>
              </a:rPr>
              <a:pPr/>
              <a:t>2/28/2015</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381E028-8E3E-F341-AD51-3D8A850BF30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2288455"/>
      </p:ext>
    </p:extLst>
  </p:cSld>
  <p:clrMapOvr>
    <a:masterClrMapping/>
  </p:clrMapOvr>
  <p:transition spd="slow">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8767C41-0E3A-D342-872E-998A9BD02696}" type="datetimeFigureOut">
              <a:rPr lang="en-US" smtClean="0">
                <a:solidFill>
                  <a:prstClr val="black"/>
                </a:solidFill>
              </a:rPr>
              <a:pPr/>
              <a:t>2/28/2015</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381E028-8E3E-F341-AD51-3D8A850BF30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105319684"/>
      </p:ext>
    </p:extLst>
  </p:cSld>
  <p:clrMapOvr>
    <a:masterClrMapping/>
  </p:clrMapOvr>
  <p:transition spd="slow">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8767C41-0E3A-D342-872E-998A9BD02696}" type="datetimeFigureOut">
              <a:rPr lang="en-US" smtClean="0">
                <a:solidFill>
                  <a:prstClr val="black"/>
                </a:solidFill>
              </a:rPr>
              <a:pPr/>
              <a:t>2/28/2015</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381E028-8E3E-F341-AD51-3D8A850BF30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997645928"/>
      </p:ext>
    </p:extLst>
  </p:cSld>
  <p:clrMapOvr>
    <a:masterClrMapping/>
  </p:clrMapOvr>
  <p:transition spd="slow">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8767C41-0E3A-D342-872E-998A9BD02696}" type="datetimeFigureOut">
              <a:rPr lang="en-US" smtClean="0">
                <a:solidFill>
                  <a:prstClr val="black"/>
                </a:solidFill>
              </a:rPr>
              <a:pPr/>
              <a:t>2/28/2015</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381E028-8E3E-F341-AD51-3D8A850BF30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313146991"/>
      </p:ext>
    </p:extLst>
  </p:cSld>
  <p:clrMapOvr>
    <a:masterClrMapping/>
  </p:clrMapOvr>
  <p:transition spd="slow">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8767C41-0E3A-D342-872E-998A9BD02696}" type="datetimeFigureOut">
              <a:rPr lang="en-US" smtClean="0">
                <a:solidFill>
                  <a:prstClr val="black"/>
                </a:solidFill>
              </a:rPr>
              <a:pPr/>
              <a:t>2/28/2015</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381E028-8E3E-F341-AD51-3D8A850BF30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473834783"/>
      </p:ext>
    </p:extLst>
  </p:cSld>
  <p:clrMapOvr>
    <a:masterClrMapping/>
  </p:clrMapOvr>
  <p:transition spd="slow">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8767C41-0E3A-D342-872E-998A9BD02696}" type="datetimeFigureOut">
              <a:rPr lang="en-US" smtClean="0">
                <a:solidFill>
                  <a:prstClr val="black"/>
                </a:solidFill>
              </a:rPr>
              <a:pPr/>
              <a:t>2/28/2015</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381E028-8E3E-F341-AD51-3D8A850BF30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571505710"/>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5DE5251A-BFB4-4C85-B914-2D2FC02405D4}" type="datetime1">
              <a:rPr lang="en-US" smtClean="0"/>
              <a:pPr/>
              <a:t>2/28/2015</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D381E028-8E3E-F341-AD51-3D8A850BF30D}" type="slidenum">
              <a:rPr lang="en-US" smtClean="0"/>
              <a:pPr/>
              <a:t>‹#›</a:t>
            </a:fld>
            <a:endParaRPr lang="en-US" dirty="0"/>
          </a:p>
        </p:txBody>
      </p:sp>
    </p:spTree>
  </p:cSld>
  <p:clrMapOvr>
    <a:masterClrMapping/>
  </p:clrMapOvr>
  <p:transition spd="slow">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8767C41-0E3A-D342-872E-998A9BD02696}" type="datetimeFigureOut">
              <a:rPr lang="en-US" smtClean="0">
                <a:solidFill>
                  <a:prstClr val="black"/>
                </a:solidFill>
              </a:rPr>
              <a:pPr/>
              <a:t>2/28/2015</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381E028-8E3E-F341-AD51-3D8A850BF30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772329229"/>
      </p:ext>
    </p:extLst>
  </p:cSld>
  <p:clrMapOvr>
    <a:masterClrMapping/>
  </p:clrMapOvr>
  <p:transition spd="slow">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8767C41-0E3A-D342-872E-998A9BD02696}" type="datetimeFigureOut">
              <a:rPr lang="en-US" smtClean="0">
                <a:solidFill>
                  <a:prstClr val="black"/>
                </a:solidFill>
              </a:rPr>
              <a:pPr/>
              <a:t>2/28/2015</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381E028-8E3E-F341-AD51-3D8A850BF30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61978768"/>
      </p:ext>
    </p:extLst>
  </p:cSld>
  <p:clrMapOvr>
    <a:masterClrMapping/>
  </p:clrMapOvr>
  <p:transition spd="slow">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A8767C41-0E3A-D342-872E-998A9BD02696}" type="datetimeFigureOut">
              <a:rPr lang="en-US" smtClean="0">
                <a:solidFill>
                  <a:prstClr val="black"/>
                </a:solidFill>
              </a:rPr>
              <a:pPr/>
              <a:t>2/28/2015</a:t>
            </a:fld>
            <a:endParaRPr lang="en-US" dirty="0">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D381E028-8E3E-F341-AD51-3D8A850BF30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676187986"/>
      </p:ext>
    </p:extLst>
  </p:cSld>
  <p:clrMapOvr>
    <a:masterClrMapping/>
  </p:clrMapOvr>
  <p:transition spd="slow">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A8767C41-0E3A-D342-872E-998A9BD02696}" type="datetimeFigureOut">
              <a:rPr lang="en-US" smtClean="0">
                <a:solidFill>
                  <a:prstClr val="black"/>
                </a:solidFill>
              </a:rPr>
              <a:pPr/>
              <a:t>2/28/2015</a:t>
            </a:fld>
            <a:endParaRPr lang="en-US" dirty="0">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D381E028-8E3E-F341-AD51-3D8A850BF30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020334473"/>
      </p:ext>
    </p:extLst>
  </p:cSld>
  <p:clrMapOvr>
    <a:masterClrMapping/>
  </p:clrMapOvr>
  <p:transition spd="slow">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A8767C41-0E3A-D342-872E-998A9BD02696}" type="datetimeFigureOut">
              <a:rPr lang="en-US" smtClean="0">
                <a:solidFill>
                  <a:prstClr val="black"/>
                </a:solidFill>
              </a:rPr>
              <a:pPr/>
              <a:t>2/28/2015</a:t>
            </a:fld>
            <a:endParaRPr lang="en-US" dirty="0">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D381E028-8E3E-F341-AD51-3D8A850BF30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756431029"/>
      </p:ext>
    </p:extLst>
  </p:cSld>
  <p:clrMapOvr>
    <a:masterClrMapping/>
  </p:clrMapOvr>
  <p:transition spd="slow">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8767C41-0E3A-D342-872E-998A9BD02696}" type="datetimeFigureOut">
              <a:rPr lang="en-US" smtClean="0">
                <a:solidFill>
                  <a:prstClr val="black"/>
                </a:solidFill>
              </a:rPr>
              <a:pPr/>
              <a:t>2/28/2015</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381E028-8E3E-F341-AD51-3D8A850BF30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563640252"/>
      </p:ext>
    </p:extLst>
  </p:cSld>
  <p:clrMapOvr>
    <a:masterClrMapping/>
  </p:clrMapOvr>
  <p:transition spd="slow">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8767C41-0E3A-D342-872E-998A9BD02696}" type="datetimeFigureOut">
              <a:rPr lang="en-US" smtClean="0">
                <a:solidFill>
                  <a:prstClr val="black"/>
                </a:solidFill>
              </a:rPr>
              <a:pPr/>
              <a:t>2/28/2015</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381E028-8E3E-F341-AD51-3D8A850BF30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9822799"/>
      </p:ext>
    </p:extLst>
  </p:cSld>
  <p:clrMapOvr>
    <a:masterClrMapping/>
  </p:clrMapOvr>
  <p:transition spd="slow">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8767C41-0E3A-D342-872E-998A9BD02696}" type="datetimeFigureOut">
              <a:rPr lang="en-US" smtClean="0">
                <a:solidFill>
                  <a:prstClr val="black"/>
                </a:solidFill>
              </a:rPr>
              <a:pPr/>
              <a:t>2/28/2015</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381E028-8E3E-F341-AD51-3D8A850BF30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659075619"/>
      </p:ext>
    </p:extLst>
  </p:cSld>
  <p:clrMapOvr>
    <a:masterClrMapping/>
  </p:clrMapOvr>
  <p:transition spd="slow">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8767C41-0E3A-D342-872E-998A9BD02696}" type="datetimeFigureOut">
              <a:rPr lang="en-US" smtClean="0">
                <a:solidFill>
                  <a:prstClr val="black"/>
                </a:solidFill>
              </a:rPr>
              <a:pPr/>
              <a:t>2/28/2015</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381E028-8E3E-F341-AD51-3D8A850BF30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53511326"/>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83A4BCC-A62C-4927-B13E-5F0AA4DEF7A5}" type="datetime1">
              <a:rPr lang="en-US" smtClean="0"/>
              <a:pPr/>
              <a:t>2/28/2015</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D381E028-8E3E-F341-AD51-3D8A850BF30D}" type="slidenum">
              <a:rPr lang="en-US" smtClean="0"/>
              <a:pPr/>
              <a:t>‹#›</a:t>
            </a:fld>
            <a:endParaRPr lang="en-US" dirty="0"/>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5E4189A-4BFF-4F59-A5FD-678B7A77F3FF}" type="datetime1">
              <a:rPr lang="en-US" smtClean="0"/>
              <a:pPr/>
              <a:t>2/28/2015</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381E028-8E3E-F341-AD51-3D8A850BF30D}" type="slidenum">
              <a:rPr lang="en-US" smtClean="0"/>
              <a:pPr/>
              <a:t>‹#›</a:t>
            </a:fld>
            <a:endParaRPr lang="en-US" dirty="0"/>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F18DD32-2F66-49DF-808C-3E8F461D0F7C}" type="datetime1">
              <a:rPr lang="en-US" smtClean="0"/>
              <a:pPr/>
              <a:t>2/28/2015</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381E028-8E3E-F341-AD51-3D8A850BF30D}" type="slidenum">
              <a:rPr lang="en-US" smtClean="0"/>
              <a:pPr/>
              <a:t>‹#›</a:t>
            </a:fld>
            <a:endParaRPr lang="en-US" dirty="0"/>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3.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1.jpe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5.jpe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image" Target="../media/image6.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5.jpe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_GG17750-cropped.jpg"/>
          <p:cNvPicPr>
            <a:picLocks noChangeAspect="1"/>
          </p:cNvPicPr>
          <p:nvPr userDrawn="1"/>
        </p:nvPicPr>
        <p:blipFill>
          <a:blip r:embed="rId15" cstate="email">
            <a:alphaModFix/>
            <a:extLst>
              <a:ext uri="{28A0092B-C50C-407E-A947-70E740481C1C}">
                <a14:useLocalDpi xmlns:a14="http://schemas.microsoft.com/office/drawing/2010/main" val="0"/>
              </a:ext>
            </a:extLst>
          </a:blip>
          <a:srcRect/>
          <a:stretch>
            <a:fillRect/>
          </a:stretch>
        </p:blipFill>
        <p:spPr>
          <a:xfrm>
            <a:off x="0" y="0"/>
            <a:ext cx="9144000" cy="6858000"/>
          </a:xfrm>
          <a:prstGeom prst="rect">
            <a:avLst/>
          </a:prstGeom>
        </p:spPr>
      </p:pic>
      <p:pic>
        <p:nvPicPr>
          <p:cNvPr id="8" name="Picture 7" descr="paper.psd"/>
          <p:cNvPicPr>
            <a:picLocks noChangeAspect="1"/>
          </p:cNvPicPr>
          <p:nvPr userDrawn="1"/>
        </p:nvPicPr>
        <p:blipFill>
          <a:blip r:embed="rId16" cstate="email">
            <a:lum contrast="26000"/>
            <a:extLst>
              <a:ext uri="{28A0092B-C50C-407E-A947-70E740481C1C}">
                <a14:useLocalDpi xmlns:a14="http://schemas.microsoft.com/office/drawing/2010/main" val="0"/>
              </a:ext>
            </a:extLst>
          </a:blip>
          <a:srcRect/>
          <a:stretch>
            <a:fillRect/>
          </a:stretch>
        </p:blipFill>
        <p:spPr>
          <a:xfrm>
            <a:off x="0" y="0"/>
            <a:ext cx="9144000" cy="643711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4" r:id="rId12"/>
    <p:sldLayoutId id="2147483686" r:id="rId13"/>
  </p:sldLayoutIdLst>
  <p:transition spd="slow">
    <p:fade/>
  </p:transition>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_GG17750-cropped.jpg"/>
          <p:cNvPicPr>
            <a:picLocks noChangeAspect="1"/>
          </p:cNvPicPr>
          <p:nvPr userDrawn="1"/>
        </p:nvPicPr>
        <p:blipFill>
          <a:blip r:embed="rId13" cstate="email">
            <a:alphaModFix/>
            <a:extLst>
              <a:ext uri="{28A0092B-C50C-407E-A947-70E740481C1C}">
                <a14:useLocalDpi xmlns:a14="http://schemas.microsoft.com/office/drawing/2010/main" val="0"/>
              </a:ext>
            </a:extLst>
          </a:blip>
          <a:srcRect/>
          <a:stretch>
            <a:fillRect/>
          </a:stretch>
        </p:blipFill>
        <p:spPr>
          <a:xfrm>
            <a:off x="0" y="0"/>
            <a:ext cx="9144000" cy="6858000"/>
          </a:xfrm>
          <a:prstGeom prst="rect">
            <a:avLst/>
          </a:prstGeom>
        </p:spPr>
      </p:pic>
      <p:pic>
        <p:nvPicPr>
          <p:cNvPr id="8" name="Picture 7" descr="paper.psd"/>
          <p:cNvPicPr>
            <a:picLocks noChangeAspect="1"/>
          </p:cNvPicPr>
          <p:nvPr userDrawn="1"/>
        </p:nvPicPr>
        <p:blipFill>
          <a:blip r:embed="rId14" cstate="email">
            <a:lum contrast="26000"/>
            <a:extLst>
              <a:ext uri="{28A0092B-C50C-407E-A947-70E740481C1C}">
                <a14:useLocalDpi xmlns:a14="http://schemas.microsoft.com/office/drawing/2010/main" val="0"/>
              </a:ext>
            </a:extLst>
          </a:blip>
          <a:srcRect/>
          <a:stretch>
            <a:fillRect/>
          </a:stretch>
        </p:blipFill>
        <p:spPr>
          <a:xfrm>
            <a:off x="0" y="0"/>
            <a:ext cx="9144000" cy="6437113"/>
          </a:xfrm>
          <a:prstGeom prst="rect">
            <a:avLst/>
          </a:prstGeom>
        </p:spPr>
      </p:pic>
    </p:spTree>
    <p:extLst>
      <p:ext uri="{BB962C8B-B14F-4D97-AF65-F5344CB8AC3E}">
        <p14:creationId xmlns:p14="http://schemas.microsoft.com/office/powerpoint/2010/main" val="13207748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fade/>
  </p:transition>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_GG17750-cropped.jpg"/>
          <p:cNvPicPr>
            <a:picLocks noChangeAspect="1"/>
          </p:cNvPicPr>
          <p:nvPr userDrawn="1"/>
        </p:nvPicPr>
        <p:blipFill>
          <a:blip r:embed="rId13" cstate="email">
            <a:alphaModFix/>
            <a:extLst>
              <a:ext uri="{28A0092B-C50C-407E-A947-70E740481C1C}">
                <a14:useLocalDpi xmlns:a14="http://schemas.microsoft.com/office/drawing/2010/main" val="0"/>
              </a:ext>
            </a:extLst>
          </a:blip>
          <a:srcRect/>
          <a:stretch>
            <a:fillRect/>
          </a:stretch>
        </p:blipFill>
        <p:spPr>
          <a:xfrm>
            <a:off x="0" y="0"/>
            <a:ext cx="9144000" cy="6858000"/>
          </a:xfrm>
          <a:prstGeom prst="rect">
            <a:avLst/>
          </a:prstGeom>
        </p:spPr>
      </p:pic>
      <p:pic>
        <p:nvPicPr>
          <p:cNvPr id="8" name="Picture 7" descr="paper.psd"/>
          <p:cNvPicPr>
            <a:picLocks noChangeAspect="1"/>
          </p:cNvPicPr>
          <p:nvPr userDrawn="1"/>
        </p:nvPicPr>
        <p:blipFill>
          <a:blip r:embed="rId14" cstate="email">
            <a:lum contrast="26000"/>
            <a:extLst>
              <a:ext uri="{28A0092B-C50C-407E-A947-70E740481C1C}">
                <a14:useLocalDpi xmlns:a14="http://schemas.microsoft.com/office/drawing/2010/main" val="0"/>
              </a:ext>
            </a:extLst>
          </a:blip>
          <a:srcRect/>
          <a:stretch>
            <a:fillRect/>
          </a:stretch>
        </p:blipFill>
        <p:spPr>
          <a:xfrm>
            <a:off x="0" y="0"/>
            <a:ext cx="9144000" cy="6437113"/>
          </a:xfrm>
          <a:prstGeom prst="rect">
            <a:avLst/>
          </a:prstGeom>
        </p:spPr>
      </p:pic>
    </p:spTree>
    <p:extLst>
      <p:ext uri="{BB962C8B-B14F-4D97-AF65-F5344CB8AC3E}">
        <p14:creationId xmlns:p14="http://schemas.microsoft.com/office/powerpoint/2010/main" val="364364324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ransition spd="slow">
    <p:fade/>
  </p:transition>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_GG17750-cropped.jpg"/>
          <p:cNvPicPr>
            <a:picLocks noChangeAspect="1"/>
          </p:cNvPicPr>
          <p:nvPr userDrawn="1"/>
        </p:nvPicPr>
        <p:blipFill>
          <a:blip r:embed="rId13" cstate="email">
            <a:alphaModFix/>
            <a:extLst>
              <a:ext uri="{28A0092B-C50C-407E-A947-70E740481C1C}">
                <a14:useLocalDpi xmlns:a14="http://schemas.microsoft.com/office/drawing/2010/main" val="0"/>
              </a:ext>
            </a:extLst>
          </a:blip>
          <a:srcRect/>
          <a:stretch>
            <a:fillRect/>
          </a:stretch>
        </p:blipFill>
        <p:spPr>
          <a:xfrm>
            <a:off x="0" y="0"/>
            <a:ext cx="9144000" cy="6858000"/>
          </a:xfrm>
          <a:prstGeom prst="rect">
            <a:avLst/>
          </a:prstGeom>
        </p:spPr>
      </p:pic>
      <p:pic>
        <p:nvPicPr>
          <p:cNvPr id="8" name="Picture 7" descr="paper.psd"/>
          <p:cNvPicPr>
            <a:picLocks noChangeAspect="1"/>
          </p:cNvPicPr>
          <p:nvPr userDrawn="1"/>
        </p:nvPicPr>
        <p:blipFill>
          <a:blip r:embed="rId14" cstate="email">
            <a:lum contrast="26000"/>
            <a:extLst>
              <a:ext uri="{28A0092B-C50C-407E-A947-70E740481C1C}">
                <a14:useLocalDpi xmlns:a14="http://schemas.microsoft.com/office/drawing/2010/main" val="0"/>
              </a:ext>
            </a:extLst>
          </a:blip>
          <a:srcRect/>
          <a:stretch>
            <a:fillRect/>
          </a:stretch>
        </p:blipFill>
        <p:spPr>
          <a:xfrm>
            <a:off x="0" y="0"/>
            <a:ext cx="9144000" cy="6437113"/>
          </a:xfrm>
          <a:prstGeom prst="rect">
            <a:avLst/>
          </a:prstGeom>
        </p:spPr>
      </p:pic>
    </p:spTree>
    <p:extLst>
      <p:ext uri="{BB962C8B-B14F-4D97-AF65-F5344CB8AC3E}">
        <p14:creationId xmlns:p14="http://schemas.microsoft.com/office/powerpoint/2010/main" val="3332191675"/>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ransition spd="slow">
    <p:fade/>
  </p:transition>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_GG17750-cropped.jpg"/>
          <p:cNvPicPr>
            <a:picLocks noChangeAspect="1"/>
          </p:cNvPicPr>
          <p:nvPr userDrawn="1"/>
        </p:nvPicPr>
        <p:blipFill>
          <a:blip r:embed="rId13" cstate="print">
            <a:alphaModFix/>
          </a:blip>
          <a:srcRect/>
          <a:stretch>
            <a:fillRect/>
          </a:stretch>
        </p:blipFill>
        <p:spPr>
          <a:xfrm>
            <a:off x="0" y="0"/>
            <a:ext cx="9144000" cy="6858000"/>
          </a:xfrm>
          <a:prstGeom prst="rect">
            <a:avLst/>
          </a:prstGeom>
        </p:spPr>
      </p:pic>
      <p:pic>
        <p:nvPicPr>
          <p:cNvPr id="8" name="Picture 7" descr="paper.psd"/>
          <p:cNvPicPr>
            <a:picLocks noChangeAspect="1"/>
          </p:cNvPicPr>
          <p:nvPr userDrawn="1"/>
        </p:nvPicPr>
        <p:blipFill>
          <a:blip r:embed="rId14" cstate="print">
            <a:lum contrast="26000"/>
          </a:blip>
          <a:srcRect/>
          <a:stretch>
            <a:fillRect/>
          </a:stretch>
        </p:blipFill>
        <p:spPr>
          <a:xfrm>
            <a:off x="0" y="0"/>
            <a:ext cx="9144000" cy="6437113"/>
          </a:xfrm>
          <a:prstGeom prst="rect">
            <a:avLst/>
          </a:prstGeom>
        </p:spPr>
      </p:pic>
    </p:spTree>
    <p:extLst>
      <p:ext uri="{BB962C8B-B14F-4D97-AF65-F5344CB8AC3E}">
        <p14:creationId xmlns:p14="http://schemas.microsoft.com/office/powerpoint/2010/main" val="24170694"/>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ransition spd="slow">
    <p:fade/>
  </p:transition>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_GG17750-cropped.jpg"/>
          <p:cNvPicPr>
            <a:picLocks noChangeAspect="1"/>
          </p:cNvPicPr>
          <p:nvPr userDrawn="1"/>
        </p:nvPicPr>
        <p:blipFill>
          <a:blip r:embed="rId13" cstate="print">
            <a:alphaModFix/>
          </a:blip>
          <a:srcRect/>
          <a:stretch>
            <a:fillRect/>
          </a:stretch>
        </p:blipFill>
        <p:spPr>
          <a:xfrm>
            <a:off x="0" y="0"/>
            <a:ext cx="9144000" cy="6858000"/>
          </a:xfrm>
          <a:prstGeom prst="rect">
            <a:avLst/>
          </a:prstGeom>
        </p:spPr>
      </p:pic>
      <p:pic>
        <p:nvPicPr>
          <p:cNvPr id="8" name="Picture 7" descr="paper.psd"/>
          <p:cNvPicPr>
            <a:picLocks noChangeAspect="1"/>
          </p:cNvPicPr>
          <p:nvPr userDrawn="1"/>
        </p:nvPicPr>
        <p:blipFill>
          <a:blip r:embed="rId14" cstate="print">
            <a:lum contrast="26000"/>
          </a:blip>
          <a:srcRect/>
          <a:stretch>
            <a:fillRect/>
          </a:stretch>
        </p:blipFill>
        <p:spPr>
          <a:xfrm>
            <a:off x="0" y="0"/>
            <a:ext cx="9144000" cy="6437113"/>
          </a:xfrm>
          <a:prstGeom prst="rect">
            <a:avLst/>
          </a:prstGeom>
        </p:spPr>
      </p:pic>
    </p:spTree>
    <p:extLst>
      <p:ext uri="{BB962C8B-B14F-4D97-AF65-F5344CB8AC3E}">
        <p14:creationId xmlns:p14="http://schemas.microsoft.com/office/powerpoint/2010/main" val="1195960862"/>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ransition spd="slow">
    <p:fade/>
  </p:transition>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microsoft.com/office/2007/relationships/hdphoto" Target="../media/hdphoto4.wdp"/><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7.jpg"/><Relationship Id="rId7" Type="http://schemas.microsoft.com/office/2007/relationships/hdphoto" Target="../media/hdphoto6.wdp"/><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0.jpeg"/><Relationship Id="rId5" Type="http://schemas.microsoft.com/office/2007/relationships/hdphoto" Target="../media/hdphoto5.wdp"/><Relationship Id="rId4" Type="http://schemas.openxmlformats.org/officeDocument/2006/relationships/image" Target="../media/image19.jpeg"/><Relationship Id="rId9" Type="http://schemas.microsoft.com/office/2007/relationships/hdphoto" Target="../media/hdphoto7.wdp"/></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7" Type="http://schemas.microsoft.com/office/2007/relationships/hdphoto" Target="../media/hdphoto9.wdp"/><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3.png"/><Relationship Id="rId5" Type="http://schemas.microsoft.com/office/2007/relationships/hdphoto" Target="../media/hdphoto8.wdp"/><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7.jpg"/><Relationship Id="rId7"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10" Type="http://schemas.openxmlformats.org/officeDocument/2006/relationships/image" Target="../media/image30.png"/><Relationship Id="rId4" Type="http://schemas.openxmlformats.org/officeDocument/2006/relationships/image" Target="../media/image24.jpeg"/><Relationship Id="rId9"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microsoft.com/office/2007/relationships/hdphoto" Target="../media/hdphoto10.wdp"/><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microsoft.com/office/2007/relationships/hdphoto" Target="../media/hdphoto11.wdp"/><Relationship Id="rId4" Type="http://schemas.openxmlformats.org/officeDocument/2006/relationships/image" Target="../media/image33.jpeg"/></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7" Type="http://schemas.microsoft.com/office/2007/relationships/hdphoto" Target="../media/hdphoto13.wdp"/><Relationship Id="rId2" Type="http://schemas.openxmlformats.org/officeDocument/2006/relationships/notesSlide" Target="../notesSlides/notesSlide17.xml"/><Relationship Id="rId1" Type="http://schemas.openxmlformats.org/officeDocument/2006/relationships/slideLayout" Target="../slideLayouts/slideLayout42.xml"/><Relationship Id="rId6" Type="http://schemas.openxmlformats.org/officeDocument/2006/relationships/image" Target="../media/image35.png"/><Relationship Id="rId5" Type="http://schemas.microsoft.com/office/2007/relationships/hdphoto" Target="../media/hdphoto12.wdp"/><Relationship Id="rId4" Type="http://schemas.openxmlformats.org/officeDocument/2006/relationships/image" Target="../media/image34.jpeg"/></Relationships>
</file>

<file path=ppt/slides/_rels/slide18.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7.jpg"/><Relationship Id="rId7" Type="http://schemas.microsoft.com/office/2007/relationships/hdphoto" Target="../media/hdphoto15.wdp"/><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7.jpeg"/><Relationship Id="rId5" Type="http://schemas.microsoft.com/office/2007/relationships/hdphoto" Target="../media/hdphoto14.wdp"/><Relationship Id="rId4" Type="http://schemas.openxmlformats.org/officeDocument/2006/relationships/image" Target="../media/image36.jpeg"/><Relationship Id="rId9" Type="http://schemas.microsoft.com/office/2007/relationships/hdphoto" Target="../media/hdphoto16.wdp"/></Relationships>
</file>

<file path=ppt/slides/_rels/slide19.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7.jpg"/><Relationship Id="rId7" Type="http://schemas.microsoft.com/office/2007/relationships/hdphoto" Target="../media/hdphoto18.wdp"/><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40.png"/><Relationship Id="rId5" Type="http://schemas.microsoft.com/office/2007/relationships/hdphoto" Target="../media/hdphoto17.wdp"/><Relationship Id="rId4" Type="http://schemas.openxmlformats.org/officeDocument/2006/relationships/image" Target="../media/image39.jpeg"/><Relationship Id="rId9" Type="http://schemas.microsoft.com/office/2007/relationships/hdphoto" Target="../media/hdphoto19.wdp"/></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0.xml"/><Relationship Id="rId1" Type="http://schemas.openxmlformats.org/officeDocument/2006/relationships/slideLayout" Target="../slideLayouts/slideLayout48.xml"/><Relationship Id="rId4" Type="http://schemas.openxmlformats.org/officeDocument/2006/relationships/image" Target="../media/image42.jpeg"/></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46.jpeg"/><Relationship Id="rId2" Type="http://schemas.openxmlformats.org/officeDocument/2006/relationships/notesSlide" Target="../notesSlides/notesSlide21.xml"/><Relationship Id="rId1" Type="http://schemas.openxmlformats.org/officeDocument/2006/relationships/slideLayout" Target="../slideLayouts/slideLayout58.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2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7.jpg"/><Relationship Id="rId4" Type="http://schemas.openxmlformats.org/officeDocument/2006/relationships/image" Target="../media/image49.emf"/></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7.jpg"/><Relationship Id="rId5" Type="http://schemas.microsoft.com/office/2007/relationships/hdphoto" Target="../media/hdphoto2.wdp"/><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5.xml"/><Relationship Id="rId6" Type="http://schemas.microsoft.com/office/2007/relationships/hdphoto" Target="../media/hdphoto3.wdp"/><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959356" y="210917"/>
            <a:ext cx="3317018" cy="1309401"/>
          </a:xfrm>
          <a:prstGeom prst="rect">
            <a:avLst/>
          </a:prstGeom>
        </p:spPr>
      </p:pic>
      <p:sp>
        <p:nvSpPr>
          <p:cNvPr id="7" name="TextBox 6"/>
          <p:cNvSpPr txBox="1"/>
          <p:nvPr/>
        </p:nvSpPr>
        <p:spPr>
          <a:xfrm>
            <a:off x="805219" y="5452972"/>
            <a:ext cx="7625292" cy="461665"/>
          </a:xfrm>
          <a:prstGeom prst="rect">
            <a:avLst/>
          </a:prstGeom>
          <a:noFill/>
        </p:spPr>
        <p:txBody>
          <a:bodyPr wrap="square" rtlCol="0">
            <a:spAutoFit/>
          </a:bodyPr>
          <a:lstStyle/>
          <a:p>
            <a:pPr algn="r"/>
            <a:r>
              <a:rPr lang="en-US" sz="2400" i="1" dirty="0" smtClean="0"/>
              <a:t>February 28, 2015</a:t>
            </a:r>
            <a:endParaRPr lang="en-US" sz="2400" i="1" dirty="0"/>
          </a:p>
        </p:txBody>
      </p:sp>
      <p:sp>
        <p:nvSpPr>
          <p:cNvPr id="8" name="TextBox 7"/>
          <p:cNvSpPr txBox="1"/>
          <p:nvPr/>
        </p:nvSpPr>
        <p:spPr>
          <a:xfrm>
            <a:off x="1" y="1728636"/>
            <a:ext cx="9143999" cy="1138773"/>
          </a:xfrm>
          <a:prstGeom prst="rect">
            <a:avLst/>
          </a:prstGeom>
          <a:noFill/>
        </p:spPr>
        <p:txBody>
          <a:bodyPr wrap="square" rtlCol="0">
            <a:spAutoFit/>
          </a:bodyPr>
          <a:lstStyle/>
          <a:p>
            <a:pPr algn="ctr"/>
            <a:r>
              <a:rPr lang="en-US" sz="3400" b="1" dirty="0" smtClean="0"/>
              <a:t>Generating Electricity from Sustainably </a:t>
            </a:r>
          </a:p>
          <a:p>
            <a:pPr algn="ctr"/>
            <a:r>
              <a:rPr lang="en-US" sz="3400" b="1" dirty="0" smtClean="0"/>
              <a:t>Harvested Biomass Material </a:t>
            </a:r>
          </a:p>
        </p:txBody>
      </p:sp>
      <p:sp>
        <p:nvSpPr>
          <p:cNvPr id="12" name="TextBox 11"/>
          <p:cNvSpPr txBox="1"/>
          <p:nvPr/>
        </p:nvSpPr>
        <p:spPr>
          <a:xfrm>
            <a:off x="548889" y="5452972"/>
            <a:ext cx="5497067" cy="461665"/>
          </a:xfrm>
          <a:prstGeom prst="rect">
            <a:avLst/>
          </a:prstGeom>
          <a:noFill/>
        </p:spPr>
        <p:txBody>
          <a:bodyPr wrap="square" rtlCol="0">
            <a:spAutoFit/>
          </a:bodyPr>
          <a:lstStyle/>
          <a:p>
            <a:r>
              <a:rPr lang="en-US" sz="2400" i="1" dirty="0" smtClean="0"/>
              <a:t>NYS Science Teachers and Master Teachers</a:t>
            </a:r>
          </a:p>
        </p:txBody>
      </p:sp>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639715" y="2854958"/>
            <a:ext cx="5956300" cy="2620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1376643"/>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475152" y="241042"/>
            <a:ext cx="1427708" cy="563591"/>
          </a:xfrm>
          <a:prstGeom prst="rect">
            <a:avLst/>
          </a:prstGeom>
        </p:spPr>
      </p:pic>
      <p:cxnSp>
        <p:nvCxnSpPr>
          <p:cNvPr id="4" name="Straight Connector 3"/>
          <p:cNvCxnSpPr/>
          <p:nvPr/>
        </p:nvCxnSpPr>
        <p:spPr>
          <a:xfrm>
            <a:off x="241140" y="926797"/>
            <a:ext cx="8661719" cy="1588"/>
          </a:xfrm>
          <a:prstGeom prst="line">
            <a:avLst/>
          </a:prstGeom>
          <a:ln>
            <a:solidFill>
              <a:schemeClr val="tx1"/>
            </a:solidFill>
          </a:ln>
        </p:spPr>
        <p:style>
          <a:lnRef idx="1">
            <a:schemeClr val="accent3"/>
          </a:lnRef>
          <a:fillRef idx="0">
            <a:schemeClr val="accent3"/>
          </a:fillRef>
          <a:effectRef idx="0">
            <a:schemeClr val="accent3"/>
          </a:effectRef>
          <a:fontRef idx="minor">
            <a:schemeClr val="tx1"/>
          </a:fontRef>
        </p:style>
      </p:cxnSp>
      <p:sp>
        <p:nvSpPr>
          <p:cNvPr id="5" name="TextBox 4"/>
          <p:cNvSpPr txBox="1"/>
          <p:nvPr/>
        </p:nvSpPr>
        <p:spPr>
          <a:xfrm>
            <a:off x="144685" y="328445"/>
            <a:ext cx="7330468" cy="553998"/>
          </a:xfrm>
          <a:prstGeom prst="rect">
            <a:avLst/>
          </a:prstGeom>
          <a:noFill/>
        </p:spPr>
        <p:txBody>
          <a:bodyPr wrap="square" rtlCol="0">
            <a:spAutoFit/>
          </a:bodyPr>
          <a:lstStyle/>
          <a:p>
            <a:r>
              <a:rPr lang="en-US" sz="3000" b="1" dirty="0" smtClean="0">
                <a:solidFill>
                  <a:srgbClr val="8EC02F"/>
                </a:solidFill>
              </a:rPr>
              <a:t>Benefits of Biomass-Derived Energy in NYS</a:t>
            </a:r>
            <a:endParaRPr lang="en-US" sz="3000" b="1" dirty="0">
              <a:solidFill>
                <a:srgbClr val="8EC02F"/>
              </a:solidFill>
            </a:endParaRPr>
          </a:p>
        </p:txBody>
      </p:sp>
      <p:sp>
        <p:nvSpPr>
          <p:cNvPr id="7" name="Content Placeholder 2"/>
          <p:cNvSpPr txBox="1">
            <a:spLocks/>
          </p:cNvSpPr>
          <p:nvPr/>
        </p:nvSpPr>
        <p:spPr>
          <a:xfrm>
            <a:off x="390543" y="1138931"/>
            <a:ext cx="8389484" cy="2170998"/>
          </a:xfrm>
          <a:prstGeom prst="rect">
            <a:avLst/>
          </a:prstGeom>
        </p:spPr>
        <p:txBody>
          <a:bodyPr wrap="square">
            <a:noAutofit/>
          </a:bodyPr>
          <a:lstStyle/>
          <a:p>
            <a:pPr marL="685800" lvl="0" indent="-338328">
              <a:spcAft>
                <a:spcPts val="2400"/>
              </a:spcAft>
              <a:buFont typeface="Arial" pitchFamily="34" charset="0"/>
              <a:buChar char="•"/>
              <a:defRPr/>
            </a:pPr>
            <a:r>
              <a:rPr lang="en-US" sz="2600" dirty="0" smtClean="0"/>
              <a:t>Abundance of forestland in NYS</a:t>
            </a:r>
          </a:p>
          <a:p>
            <a:pPr marL="685800" lvl="0" indent="-338328">
              <a:spcAft>
                <a:spcPts val="2400"/>
              </a:spcAft>
              <a:buFont typeface="Arial" pitchFamily="34" charset="0"/>
              <a:buChar char="•"/>
              <a:defRPr/>
            </a:pPr>
            <a:r>
              <a:rPr lang="en-US" sz="2600" dirty="0" smtClean="0"/>
              <a:t>Overabundance of low-quality and unhealthy trees</a:t>
            </a:r>
          </a:p>
          <a:p>
            <a:pPr marL="685800" lvl="0" indent="-338328">
              <a:spcAft>
                <a:spcPts val="2400"/>
              </a:spcAft>
              <a:buFont typeface="Arial" pitchFamily="34" charset="0"/>
              <a:buChar char="•"/>
              <a:defRPr/>
            </a:pPr>
            <a:r>
              <a:rPr lang="en-US" sz="2600" dirty="0" smtClean="0"/>
              <a:t>More than a million acres of idle farmland</a:t>
            </a:r>
          </a:p>
        </p:txBody>
      </p:sp>
      <p:sp>
        <p:nvSpPr>
          <p:cNvPr id="8" name="Slide Number Placeholder 7"/>
          <p:cNvSpPr>
            <a:spLocks noGrp="1"/>
          </p:cNvSpPr>
          <p:nvPr>
            <p:ph type="sldNum" sz="quarter" idx="12"/>
          </p:nvPr>
        </p:nvSpPr>
        <p:spPr/>
        <p:txBody>
          <a:bodyPr/>
          <a:lstStyle/>
          <a:p>
            <a:pPr algn="r"/>
            <a:fld id="{D381E028-8E3E-F341-AD51-3D8A850BF30D}" type="slidenum">
              <a:rPr lang="en-US" smtClean="0"/>
              <a:pPr algn="r"/>
              <a:t>10</a:t>
            </a:fld>
            <a:endParaRPr lang="en-US" dirty="0"/>
          </a:p>
        </p:txBody>
      </p:sp>
      <p:pic>
        <p:nvPicPr>
          <p:cNvPr id="2051" name="Picture 3"/>
          <p:cNvPicPr>
            <a:picLocks noChangeAspect="1" noChangeArrowheads="1"/>
          </p:cNvPicPr>
          <p:nvPr/>
        </p:nvPicPr>
        <p:blipFill>
          <a:blip r:embed="rId4" cstate="email">
            <a:extLst>
              <a:ext uri="{BEBA8EAE-BF5A-486C-A8C5-ECC9F3942E4B}">
                <a14:imgProps xmlns:a14="http://schemas.microsoft.com/office/drawing/2010/main">
                  <a14:imgLayer r:embed="rId5">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rot="362650">
            <a:off x="2000043" y="2816666"/>
            <a:ext cx="4808718" cy="3655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682699"/>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475152" y="241042"/>
            <a:ext cx="1427708" cy="563591"/>
          </a:xfrm>
          <a:prstGeom prst="rect">
            <a:avLst/>
          </a:prstGeom>
        </p:spPr>
      </p:pic>
      <p:cxnSp>
        <p:nvCxnSpPr>
          <p:cNvPr id="4" name="Straight Connector 3"/>
          <p:cNvCxnSpPr/>
          <p:nvPr/>
        </p:nvCxnSpPr>
        <p:spPr>
          <a:xfrm>
            <a:off x="241140" y="926797"/>
            <a:ext cx="8661719" cy="1588"/>
          </a:xfrm>
          <a:prstGeom prst="line">
            <a:avLst/>
          </a:prstGeom>
          <a:ln>
            <a:solidFill>
              <a:schemeClr val="tx1"/>
            </a:solidFill>
          </a:ln>
        </p:spPr>
        <p:style>
          <a:lnRef idx="1">
            <a:schemeClr val="accent3"/>
          </a:lnRef>
          <a:fillRef idx="0">
            <a:schemeClr val="accent3"/>
          </a:fillRef>
          <a:effectRef idx="0">
            <a:schemeClr val="accent3"/>
          </a:effectRef>
          <a:fontRef idx="minor">
            <a:schemeClr val="tx1"/>
          </a:fontRef>
        </p:style>
      </p:cxnSp>
      <p:sp>
        <p:nvSpPr>
          <p:cNvPr id="5" name="TextBox 4"/>
          <p:cNvSpPr txBox="1"/>
          <p:nvPr/>
        </p:nvSpPr>
        <p:spPr>
          <a:xfrm>
            <a:off x="144685" y="328445"/>
            <a:ext cx="7168476" cy="553998"/>
          </a:xfrm>
          <a:prstGeom prst="rect">
            <a:avLst/>
          </a:prstGeom>
          <a:noFill/>
        </p:spPr>
        <p:txBody>
          <a:bodyPr wrap="square" rtlCol="0">
            <a:spAutoFit/>
          </a:bodyPr>
          <a:lstStyle/>
          <a:p>
            <a:r>
              <a:rPr lang="en-US" sz="3000" b="1" dirty="0" smtClean="0">
                <a:solidFill>
                  <a:srgbClr val="8EC02F"/>
                </a:solidFill>
              </a:rPr>
              <a:t>ReEnergy Facilities in New York State</a:t>
            </a:r>
            <a:endParaRPr lang="en-US" sz="3000" b="1" dirty="0">
              <a:solidFill>
                <a:srgbClr val="8EC02F"/>
              </a:solidFill>
            </a:endParaRPr>
          </a:p>
        </p:txBody>
      </p:sp>
      <p:sp>
        <p:nvSpPr>
          <p:cNvPr id="7" name="Content Placeholder 2"/>
          <p:cNvSpPr txBox="1">
            <a:spLocks/>
          </p:cNvSpPr>
          <p:nvPr/>
        </p:nvSpPr>
        <p:spPr>
          <a:xfrm>
            <a:off x="900060" y="1591239"/>
            <a:ext cx="7329540" cy="4343400"/>
          </a:xfrm>
          <a:prstGeom prst="rect">
            <a:avLst/>
          </a:prstGeom>
        </p:spPr>
        <p:txBody>
          <a:bodyPr>
            <a:normAutofit/>
          </a:bodyPr>
          <a:lstStyle/>
          <a:p>
            <a:pPr marL="342900" indent="-342900">
              <a:spcBef>
                <a:spcPct val="20000"/>
              </a:spcBef>
              <a:buFont typeface="Arial"/>
              <a:buChar char="•"/>
              <a:defRPr/>
            </a:pPr>
            <a:endParaRPr lang="en-US" sz="3000" dirty="0" smtClean="0">
              <a:solidFill>
                <a:prstClr val="black"/>
              </a:solidFill>
            </a:endParaRPr>
          </a:p>
        </p:txBody>
      </p:sp>
      <p:sp>
        <p:nvSpPr>
          <p:cNvPr id="6" name="Content Placeholder 2"/>
          <p:cNvSpPr txBox="1">
            <a:spLocks/>
          </p:cNvSpPr>
          <p:nvPr/>
        </p:nvSpPr>
        <p:spPr>
          <a:xfrm>
            <a:off x="367190" y="1150796"/>
            <a:ext cx="7543800" cy="2110735"/>
          </a:xfrm>
          <a:prstGeom prst="rect">
            <a:avLst/>
          </a:prstGeom>
        </p:spPr>
        <p:txBody>
          <a:bodyPr>
            <a:normAutofit fontScale="77500" lnSpcReduction="20000"/>
          </a:bodyPr>
          <a:lstStyle/>
          <a:p>
            <a:pPr marL="685800" indent="-342900">
              <a:spcAft>
                <a:spcPts val="1800"/>
              </a:spcAft>
              <a:buFont typeface="Arial"/>
              <a:buChar char="•"/>
              <a:defRPr/>
            </a:pPr>
            <a:r>
              <a:rPr lang="en-US" sz="2600" dirty="0" smtClean="0">
                <a:solidFill>
                  <a:prstClr val="black"/>
                </a:solidFill>
              </a:rPr>
              <a:t>ReEnergy Black River: 60 MW; power to Fort Drum and excess to the grid. Enough power for 55,000 homes</a:t>
            </a:r>
          </a:p>
          <a:p>
            <a:pPr marL="685800" indent="-342900">
              <a:spcAft>
                <a:spcPts val="1800"/>
              </a:spcAft>
              <a:buFont typeface="Arial"/>
              <a:buChar char="•"/>
              <a:defRPr/>
            </a:pPr>
            <a:r>
              <a:rPr lang="en-US" sz="2600" dirty="0" smtClean="0">
                <a:solidFill>
                  <a:prstClr val="black"/>
                </a:solidFill>
              </a:rPr>
              <a:t>ReEnergy Lyonsdale: 22 MW; steam to Burrows Paper and power to 21,000 homes</a:t>
            </a:r>
          </a:p>
          <a:p>
            <a:pPr marL="685800" indent="-342900">
              <a:spcAft>
                <a:spcPts val="1800"/>
              </a:spcAft>
              <a:buFont typeface="Arial"/>
              <a:buChar char="•"/>
              <a:defRPr/>
            </a:pPr>
            <a:r>
              <a:rPr lang="en-US" sz="2600" dirty="0" smtClean="0">
                <a:solidFill>
                  <a:prstClr val="black"/>
                </a:solidFill>
              </a:rPr>
              <a:t>ReEnergy Chateaugay: 21 MW: When operating, enough power for 20,000 homes</a:t>
            </a:r>
            <a:endParaRPr lang="en-US" sz="2600" i="1" dirty="0">
              <a:solidFill>
                <a:prstClr val="black"/>
              </a:solidFill>
              <a:ea typeface="Calibri"/>
              <a:cs typeface="Times New Roman"/>
            </a:endParaRPr>
          </a:p>
        </p:txBody>
      </p:sp>
      <p:sp>
        <p:nvSpPr>
          <p:cNvPr id="9" name="Slide Number Placeholder 8"/>
          <p:cNvSpPr>
            <a:spLocks noGrp="1"/>
          </p:cNvSpPr>
          <p:nvPr>
            <p:ph type="sldNum" sz="quarter" idx="12"/>
          </p:nvPr>
        </p:nvSpPr>
        <p:spPr/>
        <p:txBody>
          <a:bodyPr/>
          <a:lstStyle/>
          <a:p>
            <a:pPr algn="r"/>
            <a:fld id="{D381E028-8E3E-F341-AD51-3D8A850BF30D}" type="slidenum">
              <a:rPr lang="en-US" smtClean="0">
                <a:solidFill>
                  <a:prstClr val="black"/>
                </a:solidFill>
              </a:rPr>
              <a:pPr algn="r"/>
              <a:t>11</a:t>
            </a:fld>
            <a:endParaRPr lang="en-US" dirty="0">
              <a:solidFill>
                <a:prstClr val="black"/>
              </a:solidFill>
            </a:endParaRPr>
          </a:p>
        </p:txBody>
      </p:sp>
      <p:pic>
        <p:nvPicPr>
          <p:cNvPr id="8" name="Picture 7" descr="Lyonsdale.jpg"/>
          <p:cNvPicPr>
            <a:picLocks noChangeAspect="1"/>
          </p:cNvPicPr>
          <p:nvPr/>
        </p:nvPicPr>
        <p:blipFill>
          <a:blip r:embed="rId4" cstate="email">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rot="20793534">
            <a:off x="3003037" y="3471273"/>
            <a:ext cx="3137922" cy="212780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1" name="Picture 10" descr="Chateaugay 1_sm_rgb.jpg"/>
          <p:cNvPicPr>
            <a:picLocks noChangeAspect="1"/>
          </p:cNvPicPr>
          <p:nvPr/>
        </p:nvPicPr>
        <p:blipFill>
          <a:blip r:embed="rId6" cstate="email">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tretch>
            <a:fillRect/>
          </a:stretch>
        </p:blipFill>
        <p:spPr>
          <a:xfrm rot="640260">
            <a:off x="5826765" y="3915936"/>
            <a:ext cx="2972790" cy="223289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 name="Picture 1"/>
          <p:cNvPicPr>
            <a:picLocks noChangeAspect="1"/>
          </p:cNvPicPr>
          <p:nvPr/>
        </p:nvPicPr>
        <p:blipFill>
          <a:blip r:embed="rId8" cstate="email">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tretch>
            <a:fillRect/>
          </a:stretch>
        </p:blipFill>
        <p:spPr>
          <a:xfrm rot="954360">
            <a:off x="370322" y="3734418"/>
            <a:ext cx="3124766" cy="208317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423479551"/>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475152" y="241042"/>
            <a:ext cx="1427708" cy="563591"/>
          </a:xfrm>
          <a:prstGeom prst="rect">
            <a:avLst/>
          </a:prstGeom>
        </p:spPr>
      </p:pic>
      <p:cxnSp>
        <p:nvCxnSpPr>
          <p:cNvPr id="4" name="Straight Connector 3"/>
          <p:cNvCxnSpPr/>
          <p:nvPr/>
        </p:nvCxnSpPr>
        <p:spPr>
          <a:xfrm>
            <a:off x="241140" y="926797"/>
            <a:ext cx="8661719" cy="1588"/>
          </a:xfrm>
          <a:prstGeom prst="line">
            <a:avLst/>
          </a:prstGeom>
          <a:ln>
            <a:solidFill>
              <a:schemeClr val="tx1"/>
            </a:solidFill>
          </a:ln>
        </p:spPr>
        <p:style>
          <a:lnRef idx="1">
            <a:schemeClr val="accent3"/>
          </a:lnRef>
          <a:fillRef idx="0">
            <a:schemeClr val="accent3"/>
          </a:fillRef>
          <a:effectRef idx="0">
            <a:schemeClr val="accent3"/>
          </a:effectRef>
          <a:fontRef idx="minor">
            <a:schemeClr val="tx1"/>
          </a:fontRef>
        </p:style>
      </p:cxnSp>
      <p:sp>
        <p:nvSpPr>
          <p:cNvPr id="5" name="TextBox 4"/>
          <p:cNvSpPr txBox="1"/>
          <p:nvPr/>
        </p:nvSpPr>
        <p:spPr>
          <a:xfrm>
            <a:off x="144685" y="328445"/>
            <a:ext cx="7330468" cy="553998"/>
          </a:xfrm>
          <a:prstGeom prst="rect">
            <a:avLst/>
          </a:prstGeom>
          <a:noFill/>
        </p:spPr>
        <p:txBody>
          <a:bodyPr wrap="square" rtlCol="0">
            <a:spAutoFit/>
          </a:bodyPr>
          <a:lstStyle/>
          <a:p>
            <a:r>
              <a:rPr lang="en-US" sz="3000" b="1" dirty="0" smtClean="0">
                <a:solidFill>
                  <a:srgbClr val="8EC02F"/>
                </a:solidFill>
              </a:rPr>
              <a:t>ReEnergy Black River Fast Facts</a:t>
            </a:r>
            <a:endParaRPr lang="en-US" sz="3000" b="1" dirty="0">
              <a:solidFill>
                <a:srgbClr val="8EC02F"/>
              </a:solidFill>
            </a:endParaRPr>
          </a:p>
        </p:txBody>
      </p:sp>
      <p:sp>
        <p:nvSpPr>
          <p:cNvPr id="7" name="Content Placeholder 2"/>
          <p:cNvSpPr txBox="1">
            <a:spLocks/>
          </p:cNvSpPr>
          <p:nvPr/>
        </p:nvSpPr>
        <p:spPr>
          <a:xfrm>
            <a:off x="15730" y="1049450"/>
            <a:ext cx="5711253" cy="5063710"/>
          </a:xfrm>
          <a:prstGeom prst="rect">
            <a:avLst/>
          </a:prstGeom>
        </p:spPr>
        <p:txBody>
          <a:bodyPr wrap="square">
            <a:normAutofit/>
          </a:bodyPr>
          <a:lstStyle/>
          <a:p>
            <a:pPr marL="685800" lvl="0" indent="-338328">
              <a:spcAft>
                <a:spcPts val="1800"/>
              </a:spcAft>
              <a:buFont typeface="Arial"/>
              <a:buChar char="•"/>
              <a:defRPr/>
            </a:pPr>
            <a:r>
              <a:rPr lang="en-US" sz="2400" dirty="0" smtClean="0"/>
              <a:t>Inside the fence at Fort Drum</a:t>
            </a:r>
          </a:p>
          <a:p>
            <a:pPr marL="685800" lvl="0" indent="-338328">
              <a:spcAft>
                <a:spcPts val="1800"/>
              </a:spcAft>
              <a:buFont typeface="Arial"/>
              <a:buChar char="•"/>
              <a:defRPr/>
            </a:pPr>
            <a:r>
              <a:rPr lang="en-US" sz="2400" dirty="0" smtClean="0"/>
              <a:t>Retrofitted coal-burning facility</a:t>
            </a:r>
          </a:p>
          <a:p>
            <a:pPr marL="685800" lvl="0" indent="-338328">
              <a:spcAft>
                <a:spcPts val="1800"/>
              </a:spcAft>
              <a:buFont typeface="Arial"/>
              <a:buChar char="•"/>
              <a:defRPr/>
            </a:pPr>
            <a:r>
              <a:rPr lang="en-US" sz="2400" dirty="0" smtClean="0"/>
              <a:t>Purchased by ReEnergy in December 2011</a:t>
            </a:r>
          </a:p>
          <a:p>
            <a:pPr marL="685800" lvl="0" indent="-338328">
              <a:spcAft>
                <a:spcPts val="1800"/>
              </a:spcAft>
              <a:buFont typeface="Arial"/>
              <a:buChar char="•"/>
              <a:defRPr/>
            </a:pPr>
            <a:r>
              <a:rPr lang="en-US" sz="2400" dirty="0" smtClean="0"/>
              <a:t>Awarded 10-year contract with NYSERDA for sale of renewable energy attributes</a:t>
            </a:r>
          </a:p>
          <a:p>
            <a:pPr marL="685800" lvl="0" indent="-338328">
              <a:spcAft>
                <a:spcPts val="1800"/>
              </a:spcAft>
              <a:buFont typeface="Arial"/>
              <a:buChar char="•"/>
              <a:defRPr/>
            </a:pPr>
            <a:r>
              <a:rPr lang="en-US" sz="2400" dirty="0" smtClean="0"/>
              <a:t>Awarded 20-year contract to supply all of Fort Drum’s power needs; largest renewable energy contract in history of U.S. Army.</a:t>
            </a:r>
          </a:p>
        </p:txBody>
      </p:sp>
      <p:sp>
        <p:nvSpPr>
          <p:cNvPr id="8" name="Slide Number Placeholder 7"/>
          <p:cNvSpPr>
            <a:spLocks noGrp="1"/>
          </p:cNvSpPr>
          <p:nvPr>
            <p:ph type="sldNum" sz="quarter" idx="12"/>
          </p:nvPr>
        </p:nvSpPr>
        <p:spPr/>
        <p:txBody>
          <a:bodyPr/>
          <a:lstStyle/>
          <a:p>
            <a:pPr algn="r"/>
            <a:fld id="{D381E028-8E3E-F341-AD51-3D8A850BF30D}" type="slidenum">
              <a:rPr lang="en-US" smtClean="0"/>
              <a:pPr algn="r"/>
              <a:t>12</a:t>
            </a:fld>
            <a:endParaRPr lang="en-US" dirty="0"/>
          </a:p>
        </p:txBody>
      </p:sp>
      <p:pic>
        <p:nvPicPr>
          <p:cNvPr id="6" name="Picture 5" descr="_GDG1748_150.jpg"/>
          <p:cNvPicPr>
            <a:picLocks noChangeAspect="1"/>
          </p:cNvPicPr>
          <p:nvPr/>
        </p:nvPicPr>
        <p:blipFill>
          <a:blip r:embed="rId4" cstate="email">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rot="549079">
            <a:off x="5620606" y="1285572"/>
            <a:ext cx="3136280" cy="208667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 name="Picture 1" descr="wood residuals.jpg"/>
          <p:cNvPicPr>
            <a:picLocks noChangeAspect="1"/>
          </p:cNvPicPr>
          <p:nvPr/>
        </p:nvPicPr>
        <p:blipFill>
          <a:blip r:embed="rId6" cstate="email">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tretch>
            <a:fillRect/>
          </a:stretch>
        </p:blipFill>
        <p:spPr>
          <a:xfrm rot="21058504">
            <a:off x="6154616" y="3564433"/>
            <a:ext cx="2235223" cy="210856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146209964"/>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397000"/>
            <a:ext cx="7924800" cy="4368800"/>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475152" y="241042"/>
            <a:ext cx="1427708" cy="563591"/>
          </a:xfrm>
          <a:prstGeom prst="rect">
            <a:avLst/>
          </a:prstGeom>
        </p:spPr>
      </p:pic>
      <p:cxnSp>
        <p:nvCxnSpPr>
          <p:cNvPr id="4" name="Straight Connector 3"/>
          <p:cNvCxnSpPr/>
          <p:nvPr/>
        </p:nvCxnSpPr>
        <p:spPr>
          <a:xfrm>
            <a:off x="241140" y="926797"/>
            <a:ext cx="8661719" cy="1588"/>
          </a:xfrm>
          <a:prstGeom prst="line">
            <a:avLst/>
          </a:prstGeom>
          <a:ln>
            <a:solidFill>
              <a:schemeClr val="tx1"/>
            </a:solidFill>
          </a:ln>
        </p:spPr>
        <p:style>
          <a:lnRef idx="1">
            <a:schemeClr val="accent3"/>
          </a:lnRef>
          <a:fillRef idx="0">
            <a:schemeClr val="accent3"/>
          </a:fillRef>
          <a:effectRef idx="0">
            <a:schemeClr val="accent3"/>
          </a:effectRef>
          <a:fontRef idx="minor">
            <a:schemeClr val="tx1"/>
          </a:fontRef>
        </p:style>
      </p:cxnSp>
      <p:sp>
        <p:nvSpPr>
          <p:cNvPr id="5" name="TextBox 4"/>
          <p:cNvSpPr txBox="1"/>
          <p:nvPr/>
        </p:nvSpPr>
        <p:spPr>
          <a:xfrm>
            <a:off x="144685" y="328445"/>
            <a:ext cx="7330468" cy="553998"/>
          </a:xfrm>
          <a:prstGeom prst="rect">
            <a:avLst/>
          </a:prstGeom>
          <a:noFill/>
        </p:spPr>
        <p:txBody>
          <a:bodyPr wrap="square" rtlCol="0">
            <a:spAutoFit/>
          </a:bodyPr>
          <a:lstStyle/>
          <a:p>
            <a:r>
              <a:rPr lang="en-US" sz="3000" b="1" dirty="0" smtClean="0">
                <a:solidFill>
                  <a:srgbClr val="8EC02F"/>
                </a:solidFill>
              </a:rPr>
              <a:t>Partners and Alliances</a:t>
            </a:r>
            <a:endParaRPr lang="en-US" sz="3000" b="1" dirty="0">
              <a:solidFill>
                <a:srgbClr val="8EC02F"/>
              </a:solidFill>
            </a:endParaRPr>
          </a:p>
        </p:txBody>
      </p:sp>
      <p:sp>
        <p:nvSpPr>
          <p:cNvPr id="7" name="Content Placeholder 2"/>
          <p:cNvSpPr txBox="1">
            <a:spLocks/>
          </p:cNvSpPr>
          <p:nvPr/>
        </p:nvSpPr>
        <p:spPr>
          <a:xfrm>
            <a:off x="241140" y="1292640"/>
            <a:ext cx="6045360" cy="5063710"/>
          </a:xfrm>
          <a:prstGeom prst="rect">
            <a:avLst/>
          </a:prstGeom>
        </p:spPr>
        <p:txBody>
          <a:bodyPr wrap="square">
            <a:normAutofit/>
          </a:bodyPr>
          <a:lstStyle/>
          <a:p>
            <a:pPr marL="685800" lvl="0" indent="-338328">
              <a:spcAft>
                <a:spcPts val="1800"/>
              </a:spcAft>
              <a:buFont typeface="Arial"/>
              <a:buChar char="•"/>
              <a:defRPr/>
            </a:pPr>
            <a:endParaRPr lang="en-US" sz="2400" dirty="0" smtClean="0"/>
          </a:p>
        </p:txBody>
      </p:sp>
      <p:sp>
        <p:nvSpPr>
          <p:cNvPr id="8" name="Slide Number Placeholder 7"/>
          <p:cNvSpPr>
            <a:spLocks noGrp="1"/>
          </p:cNvSpPr>
          <p:nvPr>
            <p:ph type="sldNum" sz="quarter" idx="12"/>
          </p:nvPr>
        </p:nvSpPr>
        <p:spPr/>
        <p:txBody>
          <a:bodyPr/>
          <a:lstStyle/>
          <a:p>
            <a:pPr algn="r"/>
            <a:fld id="{D381E028-8E3E-F341-AD51-3D8A850BF30D}" type="slidenum">
              <a:rPr lang="en-US" smtClean="0"/>
              <a:pPr algn="r"/>
              <a:t>13</a:t>
            </a:fld>
            <a:endParaRPr lang="en-US" dirty="0"/>
          </a:p>
        </p:txBody>
      </p:sp>
      <p:pic>
        <p:nvPicPr>
          <p:cNvPr id="9" name="Picture 8" descr="NYSERDA_logo_!50.jpg"/>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523840" y="1795119"/>
            <a:ext cx="2256868" cy="596816"/>
          </a:xfrm>
          <a:prstGeom prst="rect">
            <a:avLst/>
          </a:prstGeom>
        </p:spPr>
      </p:pic>
      <p:pic>
        <p:nvPicPr>
          <p:cNvPr id="10" name="Picture 9" descr="ESD.jpg"/>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4981071" y="1808767"/>
            <a:ext cx="2253906" cy="538404"/>
          </a:xfrm>
          <a:prstGeom prst="rect">
            <a:avLst/>
          </a:prstGeom>
        </p:spPr>
      </p:pic>
      <p:pic>
        <p:nvPicPr>
          <p:cNvPr id="12" name="Picture 11" descr="FortDrum.jp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701640" y="2722213"/>
            <a:ext cx="1803400" cy="637202"/>
          </a:xfrm>
          <a:prstGeom prst="rect">
            <a:avLst/>
          </a:prstGeom>
        </p:spPr>
      </p:pic>
      <p:pic>
        <p:nvPicPr>
          <p:cNvPr id="14" name="Picture 13" descr="esfpa_logo copy.jpg"/>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986560" y="4910916"/>
            <a:ext cx="3126957" cy="526371"/>
          </a:xfrm>
          <a:prstGeom prst="rect">
            <a:avLst/>
          </a:prstGeom>
        </p:spPr>
      </p:pic>
      <p:pic>
        <p:nvPicPr>
          <p:cNvPr id="15" name="Picture 14" descr="nyBioMass_logo.jpg"/>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5305338" y="4868273"/>
            <a:ext cx="2546203" cy="611658"/>
          </a:xfrm>
          <a:prstGeom prst="rect">
            <a:avLst/>
          </a:prstGeom>
        </p:spPr>
      </p:pic>
      <p:pic>
        <p:nvPicPr>
          <p:cNvPr id="16" name="Picture 15" descr="ESF_150.jpg"/>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5271393" y="2666957"/>
            <a:ext cx="1597369" cy="1026242"/>
          </a:xfrm>
          <a:prstGeom prst="rect">
            <a:avLst/>
          </a:prstGeom>
        </p:spPr>
      </p:pic>
      <p:pic>
        <p:nvPicPr>
          <p:cNvPr id="102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98203" y="3734143"/>
            <a:ext cx="7105650" cy="90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1075290"/>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475152" y="241042"/>
            <a:ext cx="1427708" cy="563591"/>
          </a:xfrm>
          <a:prstGeom prst="rect">
            <a:avLst/>
          </a:prstGeom>
        </p:spPr>
      </p:pic>
      <p:cxnSp>
        <p:nvCxnSpPr>
          <p:cNvPr id="4" name="Straight Connector 3"/>
          <p:cNvCxnSpPr/>
          <p:nvPr/>
        </p:nvCxnSpPr>
        <p:spPr>
          <a:xfrm>
            <a:off x="241140" y="926797"/>
            <a:ext cx="8661719" cy="1588"/>
          </a:xfrm>
          <a:prstGeom prst="line">
            <a:avLst/>
          </a:prstGeom>
          <a:ln>
            <a:solidFill>
              <a:schemeClr val="tx1"/>
            </a:solidFill>
          </a:ln>
        </p:spPr>
        <p:style>
          <a:lnRef idx="1">
            <a:schemeClr val="accent3"/>
          </a:lnRef>
          <a:fillRef idx="0">
            <a:schemeClr val="accent3"/>
          </a:fillRef>
          <a:effectRef idx="0">
            <a:schemeClr val="accent3"/>
          </a:effectRef>
          <a:fontRef idx="minor">
            <a:schemeClr val="tx1"/>
          </a:fontRef>
        </p:style>
      </p:cxnSp>
      <p:sp>
        <p:nvSpPr>
          <p:cNvPr id="5" name="TextBox 4"/>
          <p:cNvSpPr txBox="1"/>
          <p:nvPr/>
        </p:nvSpPr>
        <p:spPr>
          <a:xfrm>
            <a:off x="144685" y="328445"/>
            <a:ext cx="7197812" cy="553998"/>
          </a:xfrm>
          <a:prstGeom prst="rect">
            <a:avLst/>
          </a:prstGeom>
          <a:noFill/>
        </p:spPr>
        <p:txBody>
          <a:bodyPr wrap="square" rtlCol="0">
            <a:spAutoFit/>
          </a:bodyPr>
          <a:lstStyle/>
          <a:p>
            <a:r>
              <a:rPr lang="en-US" sz="3000" b="1" dirty="0" smtClean="0">
                <a:solidFill>
                  <a:srgbClr val="8EC02F"/>
                </a:solidFill>
              </a:rPr>
              <a:t>Economic Benefits of Biomass Power</a:t>
            </a:r>
            <a:endParaRPr lang="en-US" sz="3000" b="1" dirty="0">
              <a:solidFill>
                <a:srgbClr val="8EC02F"/>
              </a:solidFill>
            </a:endParaRPr>
          </a:p>
        </p:txBody>
      </p:sp>
      <p:sp>
        <p:nvSpPr>
          <p:cNvPr id="7" name="Content Placeholder 2"/>
          <p:cNvSpPr txBox="1">
            <a:spLocks/>
          </p:cNvSpPr>
          <p:nvPr/>
        </p:nvSpPr>
        <p:spPr>
          <a:xfrm>
            <a:off x="2958977" y="1827908"/>
            <a:ext cx="7329540" cy="4343400"/>
          </a:xfrm>
          <a:prstGeom prst="rect">
            <a:avLst/>
          </a:prstGeom>
        </p:spPr>
        <p:txBody>
          <a:bodyPr>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Content Placeholder 2"/>
          <p:cNvSpPr txBox="1">
            <a:spLocks/>
          </p:cNvSpPr>
          <p:nvPr/>
        </p:nvSpPr>
        <p:spPr>
          <a:xfrm>
            <a:off x="144683" y="1166077"/>
            <a:ext cx="8758175" cy="3124200"/>
          </a:xfrm>
          <a:prstGeom prst="rect">
            <a:avLst/>
          </a:prstGeom>
        </p:spPr>
        <p:txBody>
          <a:bodyPr>
            <a:noAutofit/>
          </a:bodyPr>
          <a:lstStyle/>
          <a:p>
            <a:pPr marL="365760" marR="0" lvl="0" algn="l" defTabSz="457200" rtl="0" eaLnBrk="1" fontAlgn="auto" latinLnBrk="0" hangingPunct="1">
              <a:spcAft>
                <a:spcPts val="2400"/>
              </a:spcAft>
              <a:buClrTx/>
              <a:buSzTx/>
              <a:tabLst/>
              <a:defRPr/>
            </a:pPr>
            <a:r>
              <a:rPr kumimoji="0" lang="en-US" sz="2600" b="0" i="0" u="none" strike="noStrike" kern="1200" cap="none" spc="0" normalizeH="0" baseline="0" noProof="0" dirty="0" smtClean="0">
                <a:ln>
                  <a:noFill/>
                </a:ln>
                <a:solidFill>
                  <a:schemeClr val="tx1"/>
                </a:solidFill>
                <a:effectLst/>
                <a:uLnTx/>
                <a:uFillTx/>
              </a:rPr>
              <a:t>A form of renewable energy with significant ongoing economic impact:</a:t>
            </a:r>
          </a:p>
          <a:p>
            <a:pPr marL="365760" marR="0" lvl="0" algn="l" defTabSz="457200" rtl="0" eaLnBrk="1" fontAlgn="auto" latinLnBrk="0" hangingPunct="1">
              <a:spcAft>
                <a:spcPts val="2400"/>
              </a:spcAft>
              <a:buClrTx/>
              <a:buSzTx/>
              <a:tabLst/>
              <a:defRPr/>
            </a:pPr>
            <a:r>
              <a:rPr lang="en-US" sz="2600" dirty="0" smtClean="0"/>
              <a:t>				</a:t>
            </a:r>
            <a:r>
              <a:rPr lang="en-US" sz="3200" b="1" dirty="0" smtClean="0">
                <a:solidFill>
                  <a:srgbClr val="00B050"/>
                </a:solidFill>
              </a:rPr>
              <a:t>1 MW = 5 jobs</a:t>
            </a:r>
            <a:endParaRPr kumimoji="0" lang="en-US" sz="3200" b="1" i="0" u="none" strike="noStrike" kern="1200" cap="none" spc="0" normalizeH="0" baseline="0" noProof="0" dirty="0" smtClean="0">
              <a:ln>
                <a:noFill/>
              </a:ln>
              <a:solidFill>
                <a:srgbClr val="00B050"/>
              </a:solidFill>
              <a:effectLst/>
              <a:uLnTx/>
              <a:uFillTx/>
            </a:endParaRPr>
          </a:p>
          <a:p>
            <a:pPr marL="640080" marR="0" lvl="0" indent="-274320" algn="l" defTabSz="457200" rtl="0" eaLnBrk="1" fontAlgn="auto" latinLnBrk="0" hangingPunct="1">
              <a:spcAft>
                <a:spcPts val="2400"/>
              </a:spcAft>
              <a:buClrTx/>
              <a:buSzTx/>
              <a:buFont typeface="Arial" pitchFamily="34" charset="0"/>
              <a:buChar char="•"/>
              <a:tabLst/>
              <a:defRPr/>
            </a:pPr>
            <a:endParaRPr kumimoji="0" lang="en-US" sz="2600" b="0" i="0" u="none" strike="noStrike" kern="1200" cap="none" spc="0" normalizeH="0" baseline="0" noProof="0" dirty="0" smtClean="0">
              <a:ln>
                <a:noFill/>
              </a:ln>
              <a:solidFill>
                <a:schemeClr val="tx1"/>
              </a:solidFill>
              <a:effectLst/>
              <a:uLnTx/>
              <a:uFillTx/>
            </a:endParaRPr>
          </a:p>
        </p:txBody>
      </p:sp>
      <p:sp>
        <p:nvSpPr>
          <p:cNvPr id="9" name="Slide Number Placeholder 8"/>
          <p:cNvSpPr>
            <a:spLocks noGrp="1"/>
          </p:cNvSpPr>
          <p:nvPr>
            <p:ph type="sldNum" sz="quarter" idx="12"/>
          </p:nvPr>
        </p:nvSpPr>
        <p:spPr/>
        <p:txBody>
          <a:bodyPr/>
          <a:lstStyle/>
          <a:p>
            <a:pPr algn="r"/>
            <a:fld id="{D381E028-8E3E-F341-AD51-3D8A850BF30D}" type="slidenum">
              <a:rPr lang="en-US" smtClean="0"/>
              <a:pPr algn="r"/>
              <a:t>14</a:t>
            </a:fld>
            <a:endParaRPr lang="en-US" dirty="0"/>
          </a:p>
        </p:txBody>
      </p:sp>
      <p:pic>
        <p:nvPicPr>
          <p:cNvPr id="2" name="Picture 1" descr="IMG_2097.JPG"/>
          <p:cNvPicPr>
            <a:picLocks noChangeAspect="1"/>
          </p:cNvPicPr>
          <p:nvPr/>
        </p:nvPicPr>
        <p:blipFill>
          <a:blip r:embed="rId4" cstate="email">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rot="519391">
            <a:off x="3132710" y="3472947"/>
            <a:ext cx="3906389" cy="260426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8" name="Rectangle 7"/>
          <p:cNvSpPr/>
          <p:nvPr/>
        </p:nvSpPr>
        <p:spPr>
          <a:xfrm>
            <a:off x="1856096" y="2156346"/>
            <a:ext cx="2860587" cy="832514"/>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4276212510"/>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 name="pasted-image.png"/>
          <p:cNvPicPr/>
          <p:nvPr/>
        </p:nvPicPr>
        <p:blipFill>
          <a:blip r:embed="rId3" cstate="print">
            <a:extLst/>
          </a:blip>
          <a:stretch>
            <a:fillRect/>
          </a:stretch>
        </p:blipFill>
        <p:spPr>
          <a:xfrm>
            <a:off x="500062" y="1050818"/>
            <a:ext cx="7983141" cy="4822031"/>
          </a:xfrm>
          <a:prstGeom prst="rect">
            <a:avLst/>
          </a:prstGeom>
          <a:ln w="6350">
            <a:solidFill/>
            <a:miter lim="400000"/>
          </a:ln>
        </p:spPr>
      </p:pic>
      <p:sp>
        <p:nvSpPr>
          <p:cNvPr id="4" name="TextBox 3"/>
          <p:cNvSpPr txBox="1"/>
          <p:nvPr/>
        </p:nvSpPr>
        <p:spPr>
          <a:xfrm>
            <a:off x="144685" y="219261"/>
            <a:ext cx="7197812" cy="553998"/>
          </a:xfrm>
          <a:prstGeom prst="rect">
            <a:avLst/>
          </a:prstGeom>
          <a:noFill/>
        </p:spPr>
        <p:txBody>
          <a:bodyPr wrap="square" rtlCol="0">
            <a:spAutoFit/>
          </a:bodyPr>
          <a:lstStyle/>
          <a:p>
            <a:r>
              <a:rPr lang="en-US" sz="3000" b="1" dirty="0" smtClean="0">
                <a:solidFill>
                  <a:srgbClr val="8EC02F"/>
                </a:solidFill>
              </a:rPr>
              <a:t>A Market for Low-Value Forest Material</a:t>
            </a:r>
            <a:endParaRPr lang="en-US" sz="3000" b="1" dirty="0">
              <a:solidFill>
                <a:srgbClr val="8EC02F"/>
              </a:solidFill>
            </a:endParaRPr>
          </a:p>
        </p:txBody>
      </p:sp>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475152" y="172802"/>
            <a:ext cx="1427708" cy="563591"/>
          </a:xfrm>
          <a:prstGeom prst="rect">
            <a:avLst/>
          </a:prstGeom>
        </p:spPr>
      </p:pic>
      <p:cxnSp>
        <p:nvCxnSpPr>
          <p:cNvPr id="6" name="Straight Connector 5"/>
          <p:cNvCxnSpPr/>
          <p:nvPr/>
        </p:nvCxnSpPr>
        <p:spPr>
          <a:xfrm>
            <a:off x="241140" y="803965"/>
            <a:ext cx="8661719" cy="1588"/>
          </a:xfrm>
          <a:prstGeom prst="line">
            <a:avLst/>
          </a:prstGeom>
          <a:ln>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861067816"/>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475152" y="241042"/>
            <a:ext cx="1427708" cy="563591"/>
          </a:xfrm>
          <a:prstGeom prst="rect">
            <a:avLst/>
          </a:prstGeom>
        </p:spPr>
      </p:pic>
      <p:cxnSp>
        <p:nvCxnSpPr>
          <p:cNvPr id="4" name="Straight Connector 3"/>
          <p:cNvCxnSpPr/>
          <p:nvPr/>
        </p:nvCxnSpPr>
        <p:spPr>
          <a:xfrm>
            <a:off x="241140" y="926797"/>
            <a:ext cx="8661719" cy="1588"/>
          </a:xfrm>
          <a:prstGeom prst="line">
            <a:avLst/>
          </a:prstGeom>
          <a:ln>
            <a:solidFill>
              <a:schemeClr val="tx1"/>
            </a:solidFill>
          </a:ln>
        </p:spPr>
        <p:style>
          <a:lnRef idx="1">
            <a:schemeClr val="accent3"/>
          </a:lnRef>
          <a:fillRef idx="0">
            <a:schemeClr val="accent3"/>
          </a:fillRef>
          <a:effectRef idx="0">
            <a:schemeClr val="accent3"/>
          </a:effectRef>
          <a:fontRef idx="minor">
            <a:schemeClr val="tx1"/>
          </a:fontRef>
        </p:style>
      </p:cxnSp>
      <p:sp>
        <p:nvSpPr>
          <p:cNvPr id="5" name="TextBox 4"/>
          <p:cNvSpPr txBox="1"/>
          <p:nvPr/>
        </p:nvSpPr>
        <p:spPr>
          <a:xfrm>
            <a:off x="144683" y="372799"/>
            <a:ext cx="7330469" cy="553998"/>
          </a:xfrm>
          <a:prstGeom prst="rect">
            <a:avLst/>
          </a:prstGeom>
          <a:noFill/>
        </p:spPr>
        <p:txBody>
          <a:bodyPr wrap="square" rtlCol="0">
            <a:spAutoFit/>
          </a:bodyPr>
          <a:lstStyle/>
          <a:p>
            <a:r>
              <a:rPr lang="en-US" sz="3000" b="1" dirty="0" smtClean="0">
                <a:solidFill>
                  <a:srgbClr val="8EC02F"/>
                </a:solidFill>
              </a:rPr>
              <a:t>SFI Certification</a:t>
            </a:r>
            <a:endParaRPr lang="en-US" sz="3000" b="1" dirty="0">
              <a:solidFill>
                <a:srgbClr val="8EC02F"/>
              </a:solidFill>
            </a:endParaRPr>
          </a:p>
        </p:txBody>
      </p:sp>
      <p:sp>
        <p:nvSpPr>
          <p:cNvPr id="7" name="Content Placeholder 2"/>
          <p:cNvSpPr txBox="1">
            <a:spLocks/>
          </p:cNvSpPr>
          <p:nvPr/>
        </p:nvSpPr>
        <p:spPr>
          <a:xfrm>
            <a:off x="241140" y="1280934"/>
            <a:ext cx="3920552" cy="3379965"/>
          </a:xfrm>
          <a:prstGeom prst="rect">
            <a:avLst/>
          </a:prstGeom>
        </p:spPr>
        <p:txBody>
          <a:bodyPr>
            <a:noAutofit/>
          </a:bodyPr>
          <a:lstStyle/>
          <a:p>
            <a:pPr marL="713232" marR="0" lvl="0" indent="-342900" algn="l" defTabSz="457200" rtl="0" eaLnBrk="1" fontAlgn="auto" latinLnBrk="0" hangingPunct="1">
              <a:lnSpc>
                <a:spcPct val="100000"/>
              </a:lnSpc>
              <a:spcAft>
                <a:spcPts val="2400"/>
              </a:spcAft>
              <a:buClrTx/>
              <a:buSzTx/>
              <a:buFont typeface="Arial"/>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First company solely devoted to electricity production to be certified</a:t>
            </a:r>
            <a:r>
              <a:rPr kumimoji="0" lang="en-US" sz="2600" b="0" i="0" u="none" strike="noStrike" kern="1200" cap="none" spc="0" normalizeH="0" noProof="0" dirty="0" smtClean="0">
                <a:ln>
                  <a:noFill/>
                </a:ln>
                <a:solidFill>
                  <a:schemeClr val="tx1"/>
                </a:solidFill>
                <a:effectLst/>
                <a:uLnTx/>
                <a:uFillTx/>
                <a:latin typeface="+mn-lt"/>
                <a:ea typeface="+mn-ea"/>
                <a:cs typeface="+mn-cs"/>
              </a:rPr>
              <a:t> by SFI</a:t>
            </a:r>
          </a:p>
          <a:p>
            <a:pPr marL="713232" marR="0" lvl="0" indent="-342900" algn="l" defTabSz="457200" rtl="0" eaLnBrk="1" fontAlgn="auto" latinLnBrk="0" hangingPunct="1">
              <a:lnSpc>
                <a:spcPct val="100000"/>
              </a:lnSpc>
              <a:spcAft>
                <a:spcPts val="2400"/>
              </a:spcAft>
              <a:buClrTx/>
              <a:buSzTx/>
              <a:buFont typeface="Arial"/>
              <a:buChar char="•"/>
              <a:tabLst/>
              <a:defRPr/>
            </a:pPr>
            <a:r>
              <a:rPr kumimoji="0" lang="en-US" sz="2600" b="0" i="0" u="none" strike="noStrike" kern="1200" cap="none" spc="0" normalizeH="0" noProof="0" dirty="0" smtClean="0">
                <a:ln>
                  <a:noFill/>
                </a:ln>
                <a:solidFill>
                  <a:schemeClr val="tx1"/>
                </a:solidFill>
                <a:effectLst/>
                <a:uLnTx/>
                <a:uFillTx/>
                <a:latin typeface="+mn-lt"/>
                <a:ea typeface="+mn-ea"/>
                <a:cs typeface="+mn-cs"/>
              </a:rPr>
              <a:t>Commitment to use best management practices and protect forest health</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3" name="Slide Number Placeholder 12"/>
          <p:cNvSpPr>
            <a:spLocks noGrp="1"/>
          </p:cNvSpPr>
          <p:nvPr>
            <p:ph type="sldNum" sz="quarter" idx="12"/>
          </p:nvPr>
        </p:nvSpPr>
        <p:spPr/>
        <p:txBody>
          <a:bodyPr/>
          <a:lstStyle/>
          <a:p>
            <a:pPr algn="r"/>
            <a:fld id="{D381E028-8E3E-F341-AD51-3D8A850BF30D}" type="slidenum">
              <a:rPr lang="en-US" smtClean="0"/>
              <a:pPr algn="r"/>
              <a:t>16</a:t>
            </a:fld>
            <a:endParaRPr lang="en-US" dirty="0"/>
          </a:p>
        </p:txBody>
      </p:sp>
      <p:pic>
        <p:nvPicPr>
          <p:cNvPr id="9" name="Picture 8"/>
          <p:cNvPicPr>
            <a:picLocks noChangeAspect="1"/>
          </p:cNvPicPr>
          <p:nvPr/>
        </p:nvPicPr>
        <p:blipFill>
          <a:blip r:embed="rId4" cstate="email">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rot="273968">
            <a:off x="4304113" y="1338482"/>
            <a:ext cx="4248850" cy="353172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963699593"/>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475152" y="241042"/>
            <a:ext cx="1427708" cy="563591"/>
          </a:xfrm>
          <a:prstGeom prst="rect">
            <a:avLst/>
          </a:prstGeom>
        </p:spPr>
      </p:pic>
      <p:cxnSp>
        <p:nvCxnSpPr>
          <p:cNvPr id="4" name="Straight Connector 3"/>
          <p:cNvCxnSpPr/>
          <p:nvPr/>
        </p:nvCxnSpPr>
        <p:spPr>
          <a:xfrm>
            <a:off x="241140" y="926797"/>
            <a:ext cx="8661719" cy="1588"/>
          </a:xfrm>
          <a:prstGeom prst="line">
            <a:avLst/>
          </a:prstGeom>
          <a:ln>
            <a:solidFill>
              <a:schemeClr val="tx1"/>
            </a:solidFill>
          </a:ln>
        </p:spPr>
        <p:style>
          <a:lnRef idx="1">
            <a:schemeClr val="accent3"/>
          </a:lnRef>
          <a:fillRef idx="0">
            <a:schemeClr val="accent3"/>
          </a:fillRef>
          <a:effectRef idx="0">
            <a:schemeClr val="accent3"/>
          </a:effectRef>
          <a:fontRef idx="minor">
            <a:schemeClr val="tx1"/>
          </a:fontRef>
        </p:style>
      </p:cxnSp>
      <p:sp>
        <p:nvSpPr>
          <p:cNvPr id="8" name="TextBox 7"/>
          <p:cNvSpPr txBox="1"/>
          <p:nvPr/>
        </p:nvSpPr>
        <p:spPr>
          <a:xfrm>
            <a:off x="144685" y="328445"/>
            <a:ext cx="7330468" cy="553998"/>
          </a:xfrm>
          <a:prstGeom prst="rect">
            <a:avLst/>
          </a:prstGeom>
          <a:noFill/>
        </p:spPr>
        <p:txBody>
          <a:bodyPr wrap="square" rtlCol="0">
            <a:spAutoFit/>
          </a:bodyPr>
          <a:lstStyle/>
          <a:p>
            <a:r>
              <a:rPr lang="en-US" sz="3000" b="1" dirty="0" smtClean="0">
                <a:solidFill>
                  <a:srgbClr val="8EC02F"/>
                </a:solidFill>
              </a:rPr>
              <a:t>Equipment Leasing Program</a:t>
            </a:r>
            <a:endParaRPr lang="en-US" sz="3000" b="1" dirty="0">
              <a:solidFill>
                <a:srgbClr val="8EC02F"/>
              </a:solidFill>
            </a:endParaRPr>
          </a:p>
        </p:txBody>
      </p:sp>
      <p:sp>
        <p:nvSpPr>
          <p:cNvPr id="10" name="TextBox 9"/>
          <p:cNvSpPr txBox="1"/>
          <p:nvPr/>
        </p:nvSpPr>
        <p:spPr>
          <a:xfrm>
            <a:off x="451831" y="1115353"/>
            <a:ext cx="8211665" cy="1292662"/>
          </a:xfrm>
          <a:prstGeom prst="rect">
            <a:avLst/>
          </a:prstGeom>
          <a:noFill/>
        </p:spPr>
        <p:txBody>
          <a:bodyPr wrap="square" rtlCol="0">
            <a:spAutoFit/>
          </a:bodyPr>
          <a:lstStyle/>
          <a:p>
            <a:r>
              <a:rPr lang="en-US" sz="2600" dirty="0" smtClean="0">
                <a:solidFill>
                  <a:prstClr val="black"/>
                </a:solidFill>
              </a:rPr>
              <a:t>ReEnergy launched a program allowing loggers to gain access to state-of-the-art equipment and secure long-term agreements to provide fuel to ReEnergy</a:t>
            </a:r>
            <a:endParaRPr lang="en-US" sz="2600" dirty="0">
              <a:solidFill>
                <a:prstClr val="black"/>
              </a:solidFill>
            </a:endParaRPr>
          </a:p>
        </p:txBody>
      </p:sp>
      <p:pic>
        <p:nvPicPr>
          <p:cNvPr id="6" name="Picture 5" descr="IMG_2096_150.jpg"/>
          <p:cNvPicPr>
            <a:picLocks noChangeAspect="1"/>
          </p:cNvPicPr>
          <p:nvPr/>
        </p:nvPicPr>
        <p:blipFill>
          <a:blip r:embed="rId4" cstate="email">
            <a:extLst>
              <a:ext uri="{BEBA8EAE-BF5A-486C-A8C5-ECC9F3942E4B}">
                <a14:imgProps xmlns:a14="http://schemas.microsoft.com/office/drawing/2010/main">
                  <a14:imgLayer r:embed="rId5">
                    <a14:imgEffect>
                      <a14:sharpenSoften amount="500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21216925">
            <a:off x="666008" y="2947198"/>
            <a:ext cx="3867149" cy="257809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26" name="Picture 2"/>
          <p:cNvPicPr>
            <a:picLocks noChangeAspect="1" noChangeArrowheads="1"/>
          </p:cNvPicPr>
          <p:nvPr/>
        </p:nvPicPr>
        <p:blipFill>
          <a:blip r:embed="rId6" cstate="email">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rot="937271">
            <a:off x="4352094" y="2537433"/>
            <a:ext cx="4760913" cy="360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3693322"/>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475152" y="241042"/>
            <a:ext cx="1427708" cy="563591"/>
          </a:xfrm>
          <a:prstGeom prst="rect">
            <a:avLst/>
          </a:prstGeom>
        </p:spPr>
      </p:pic>
      <p:cxnSp>
        <p:nvCxnSpPr>
          <p:cNvPr id="4" name="Straight Connector 3"/>
          <p:cNvCxnSpPr/>
          <p:nvPr/>
        </p:nvCxnSpPr>
        <p:spPr>
          <a:xfrm>
            <a:off x="241140" y="926797"/>
            <a:ext cx="8661719" cy="1588"/>
          </a:xfrm>
          <a:prstGeom prst="line">
            <a:avLst/>
          </a:prstGeom>
          <a:ln>
            <a:solidFill>
              <a:schemeClr val="tx1"/>
            </a:solidFill>
          </a:ln>
        </p:spPr>
        <p:style>
          <a:lnRef idx="1">
            <a:schemeClr val="accent3"/>
          </a:lnRef>
          <a:fillRef idx="0">
            <a:schemeClr val="accent3"/>
          </a:fillRef>
          <a:effectRef idx="0">
            <a:schemeClr val="accent3"/>
          </a:effectRef>
          <a:fontRef idx="minor">
            <a:schemeClr val="tx1"/>
          </a:fontRef>
        </p:style>
      </p:cxnSp>
      <p:sp>
        <p:nvSpPr>
          <p:cNvPr id="5" name="TextBox 4"/>
          <p:cNvSpPr txBox="1"/>
          <p:nvPr/>
        </p:nvSpPr>
        <p:spPr>
          <a:xfrm>
            <a:off x="144685" y="328445"/>
            <a:ext cx="7330468" cy="553998"/>
          </a:xfrm>
          <a:prstGeom prst="rect">
            <a:avLst/>
          </a:prstGeom>
          <a:noFill/>
        </p:spPr>
        <p:txBody>
          <a:bodyPr wrap="square" rtlCol="0">
            <a:spAutoFit/>
          </a:bodyPr>
          <a:lstStyle/>
          <a:p>
            <a:r>
              <a:rPr lang="en-US" sz="3000" b="1" dirty="0" smtClean="0">
                <a:solidFill>
                  <a:srgbClr val="8EC02F"/>
                </a:solidFill>
              </a:rPr>
              <a:t>Shrub Willow Used as Fuel</a:t>
            </a:r>
            <a:endParaRPr lang="en-US" sz="3000" b="1" dirty="0">
              <a:solidFill>
                <a:srgbClr val="8EC02F"/>
              </a:solidFill>
            </a:endParaRPr>
          </a:p>
        </p:txBody>
      </p:sp>
      <p:sp>
        <p:nvSpPr>
          <p:cNvPr id="7" name="Content Placeholder 2"/>
          <p:cNvSpPr txBox="1">
            <a:spLocks/>
          </p:cNvSpPr>
          <p:nvPr/>
        </p:nvSpPr>
        <p:spPr>
          <a:xfrm>
            <a:off x="-49617" y="1055020"/>
            <a:ext cx="8952476" cy="1641429"/>
          </a:xfrm>
          <a:prstGeom prst="rect">
            <a:avLst/>
          </a:prstGeom>
        </p:spPr>
        <p:txBody>
          <a:bodyPr>
            <a:noAutofit/>
          </a:bodyPr>
          <a:lstStyle/>
          <a:p>
            <a:pPr marL="365760" marR="0" lvl="0" algn="l" defTabSz="457200" rtl="0" eaLnBrk="1" fontAlgn="auto" latinLnBrk="0" hangingPunct="1">
              <a:spcAft>
                <a:spcPts val="2400"/>
              </a:spcAft>
              <a:buClrTx/>
              <a:buSzTx/>
              <a:tabLst/>
              <a:defRPr/>
            </a:pPr>
            <a:r>
              <a:rPr kumimoji="0" lang="en-US" sz="2600" b="0" i="0" u="none" strike="noStrike" kern="1200" cap="none" spc="0" normalizeH="0" baseline="0" noProof="0" dirty="0" smtClean="0">
                <a:ln>
                  <a:noFill/>
                </a:ln>
                <a:solidFill>
                  <a:schemeClr val="tx1"/>
                </a:solidFill>
                <a:effectLst/>
                <a:uLnTx/>
                <a:uFillTx/>
              </a:rPr>
              <a:t>Partnering with SUNY ESF in USDA grant to commercialize shrub willow as fuel</a:t>
            </a:r>
          </a:p>
        </p:txBody>
      </p:sp>
      <p:sp>
        <p:nvSpPr>
          <p:cNvPr id="8" name="Slide Number Placeholder 7"/>
          <p:cNvSpPr>
            <a:spLocks noGrp="1"/>
          </p:cNvSpPr>
          <p:nvPr>
            <p:ph type="sldNum" sz="quarter" idx="12"/>
          </p:nvPr>
        </p:nvSpPr>
        <p:spPr/>
        <p:txBody>
          <a:bodyPr/>
          <a:lstStyle/>
          <a:p>
            <a:pPr algn="r"/>
            <a:fld id="{D381E028-8E3E-F341-AD51-3D8A850BF30D}" type="slidenum">
              <a:rPr lang="en-US" smtClean="0"/>
              <a:pPr algn="r"/>
              <a:t>18</a:t>
            </a:fld>
            <a:endParaRPr lang="en-US" dirty="0"/>
          </a:p>
        </p:txBody>
      </p:sp>
      <p:pic>
        <p:nvPicPr>
          <p:cNvPr id="2" name="Picture 1" descr="ReEnergy Holdings 4113-13_047b_150.jpg"/>
          <p:cNvPicPr>
            <a:picLocks noChangeAspect="1"/>
          </p:cNvPicPr>
          <p:nvPr/>
        </p:nvPicPr>
        <p:blipFill>
          <a:blip r:embed="rId4" cstate="email">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380840" y="2494604"/>
            <a:ext cx="3224623" cy="26416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Picture 5" descr="ReEnergy Holdings 4113-13_088b_150.jpg"/>
          <p:cNvPicPr>
            <a:picLocks noChangeAspect="1"/>
          </p:cNvPicPr>
          <p:nvPr/>
        </p:nvPicPr>
        <p:blipFill>
          <a:blip r:embed="rId6" cstate="email">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tretch>
            <a:fillRect/>
          </a:stretch>
        </p:blipFill>
        <p:spPr>
          <a:xfrm>
            <a:off x="2720006" y="3581669"/>
            <a:ext cx="3466576" cy="247744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Picture 8" descr="ReEnergy Holdings 4113-13_006b_150.jpg"/>
          <p:cNvPicPr>
            <a:picLocks noChangeAspect="1"/>
          </p:cNvPicPr>
          <p:nvPr/>
        </p:nvPicPr>
        <p:blipFill>
          <a:blip r:embed="rId8" cstate="email">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tretch>
            <a:fillRect/>
          </a:stretch>
        </p:blipFill>
        <p:spPr>
          <a:xfrm rot="714808">
            <a:off x="5418523" y="2392880"/>
            <a:ext cx="3428251" cy="237757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013927882"/>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475152" y="241042"/>
            <a:ext cx="1427708" cy="563591"/>
          </a:xfrm>
          <a:prstGeom prst="rect">
            <a:avLst/>
          </a:prstGeom>
        </p:spPr>
      </p:pic>
      <p:cxnSp>
        <p:nvCxnSpPr>
          <p:cNvPr id="4" name="Straight Connector 3"/>
          <p:cNvCxnSpPr/>
          <p:nvPr/>
        </p:nvCxnSpPr>
        <p:spPr>
          <a:xfrm>
            <a:off x="241140" y="926797"/>
            <a:ext cx="8661719" cy="1588"/>
          </a:xfrm>
          <a:prstGeom prst="line">
            <a:avLst/>
          </a:prstGeom>
          <a:ln>
            <a:solidFill>
              <a:schemeClr val="tx1"/>
            </a:solidFill>
          </a:ln>
        </p:spPr>
        <p:style>
          <a:lnRef idx="1">
            <a:schemeClr val="accent3"/>
          </a:lnRef>
          <a:fillRef idx="0">
            <a:schemeClr val="accent3"/>
          </a:fillRef>
          <a:effectRef idx="0">
            <a:schemeClr val="accent3"/>
          </a:effectRef>
          <a:fontRef idx="minor">
            <a:schemeClr val="tx1"/>
          </a:fontRef>
        </p:style>
      </p:cxnSp>
      <p:sp>
        <p:nvSpPr>
          <p:cNvPr id="5" name="TextBox 4"/>
          <p:cNvSpPr txBox="1"/>
          <p:nvPr/>
        </p:nvSpPr>
        <p:spPr>
          <a:xfrm>
            <a:off x="144685" y="328445"/>
            <a:ext cx="7330468" cy="553998"/>
          </a:xfrm>
          <a:prstGeom prst="rect">
            <a:avLst/>
          </a:prstGeom>
          <a:noFill/>
        </p:spPr>
        <p:txBody>
          <a:bodyPr wrap="square" rtlCol="0">
            <a:spAutoFit/>
          </a:bodyPr>
          <a:lstStyle/>
          <a:p>
            <a:r>
              <a:rPr lang="en-US" sz="3000" b="1" dirty="0" smtClean="0">
                <a:solidFill>
                  <a:srgbClr val="8EC02F"/>
                </a:solidFill>
              </a:rPr>
              <a:t>Fuel Supply: North Country</a:t>
            </a:r>
            <a:endParaRPr lang="en-US" sz="3000" b="1" dirty="0">
              <a:solidFill>
                <a:srgbClr val="8EC02F"/>
              </a:solidFill>
            </a:endParaRPr>
          </a:p>
        </p:txBody>
      </p:sp>
      <p:sp>
        <p:nvSpPr>
          <p:cNvPr id="7" name="Content Placeholder 2"/>
          <p:cNvSpPr txBox="1">
            <a:spLocks/>
          </p:cNvSpPr>
          <p:nvPr/>
        </p:nvSpPr>
        <p:spPr>
          <a:xfrm>
            <a:off x="900060" y="1591239"/>
            <a:ext cx="7329540" cy="4343400"/>
          </a:xfrm>
          <a:prstGeom prst="rect">
            <a:avLst/>
          </a:prstGeom>
        </p:spPr>
        <p:txBody>
          <a:bodyPr>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Content Placeholder 2"/>
          <p:cNvSpPr txBox="1">
            <a:spLocks/>
          </p:cNvSpPr>
          <p:nvPr/>
        </p:nvSpPr>
        <p:spPr>
          <a:xfrm>
            <a:off x="789220" y="1263540"/>
            <a:ext cx="7543800" cy="2182003"/>
          </a:xfrm>
          <a:prstGeom prst="rect">
            <a:avLst/>
          </a:prstGeom>
        </p:spPr>
        <p:txBody>
          <a:bodyPr>
            <a:normAutofit/>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endParaRPr kumimoji="0" lang="en-US" sz="3000" b="0" i="1" u="none" strike="noStrike" kern="1200" cap="none" spc="0" normalizeH="0" baseline="0" noProof="0" dirty="0" smtClean="0">
              <a:ln>
                <a:noFill/>
              </a:ln>
              <a:solidFill>
                <a:schemeClr val="tx1"/>
              </a:solidFill>
              <a:effectLst/>
              <a:uLnTx/>
              <a:uFillTx/>
              <a:latin typeface="Calibri"/>
              <a:ea typeface="Calibri"/>
              <a:cs typeface="Times New Roman"/>
            </a:endParaRPr>
          </a:p>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US" sz="3000" b="0" i="1" u="none" strike="noStrike" kern="1200" cap="none" spc="0" normalizeH="0" baseline="0" noProof="0" dirty="0">
              <a:ln>
                <a:noFill/>
              </a:ln>
              <a:solidFill>
                <a:schemeClr val="tx1"/>
              </a:solidFill>
              <a:effectLst/>
              <a:uLnTx/>
              <a:uFillTx/>
              <a:latin typeface="Calibri"/>
              <a:ea typeface="Calibri"/>
              <a:cs typeface="Times New Roman"/>
            </a:endParaRPr>
          </a:p>
        </p:txBody>
      </p:sp>
      <p:sp>
        <p:nvSpPr>
          <p:cNvPr id="9" name="Slide Number Placeholder 8"/>
          <p:cNvSpPr>
            <a:spLocks noGrp="1"/>
          </p:cNvSpPr>
          <p:nvPr>
            <p:ph type="sldNum" sz="quarter" idx="12"/>
          </p:nvPr>
        </p:nvSpPr>
        <p:spPr/>
        <p:txBody>
          <a:bodyPr/>
          <a:lstStyle/>
          <a:p>
            <a:pPr algn="r"/>
            <a:fld id="{D381E028-8E3E-F341-AD51-3D8A850BF30D}" type="slidenum">
              <a:rPr lang="en-US" smtClean="0"/>
              <a:pPr algn="r"/>
              <a:t>19</a:t>
            </a:fld>
            <a:endParaRPr lang="en-US" dirty="0"/>
          </a:p>
        </p:txBody>
      </p:sp>
      <p:pic>
        <p:nvPicPr>
          <p:cNvPr id="8" name="Picture 7" descr="IMG_3606_150.jpg"/>
          <p:cNvPicPr>
            <a:picLocks noChangeAspect="1"/>
          </p:cNvPicPr>
          <p:nvPr/>
        </p:nvPicPr>
        <p:blipFill>
          <a:blip r:embed="rId4" cstate="email">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rot="880030">
            <a:off x="5109640" y="1574928"/>
            <a:ext cx="3048000" cy="4572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3074" name="Picture 2"/>
          <p:cNvPicPr>
            <a:picLocks noChangeAspect="1" noChangeArrowheads="1"/>
          </p:cNvPicPr>
          <p:nvPr/>
        </p:nvPicPr>
        <p:blipFill>
          <a:blip r:embed="rId6" cstate="email">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rot="20454209">
            <a:off x="4170" y="455319"/>
            <a:ext cx="5230813" cy="459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8" cstate="email">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rot="819495">
            <a:off x="1287523" y="3247997"/>
            <a:ext cx="4554537" cy="345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6648357"/>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475152" y="241042"/>
            <a:ext cx="1427708" cy="563591"/>
          </a:xfrm>
          <a:prstGeom prst="rect">
            <a:avLst/>
          </a:prstGeom>
        </p:spPr>
      </p:pic>
      <p:cxnSp>
        <p:nvCxnSpPr>
          <p:cNvPr id="4" name="Straight Connector 3"/>
          <p:cNvCxnSpPr/>
          <p:nvPr/>
        </p:nvCxnSpPr>
        <p:spPr>
          <a:xfrm>
            <a:off x="241140" y="926797"/>
            <a:ext cx="8661719" cy="1588"/>
          </a:xfrm>
          <a:prstGeom prst="line">
            <a:avLst/>
          </a:prstGeom>
          <a:ln>
            <a:solidFill>
              <a:schemeClr val="tx1"/>
            </a:solidFill>
          </a:ln>
        </p:spPr>
        <p:style>
          <a:lnRef idx="1">
            <a:schemeClr val="accent3"/>
          </a:lnRef>
          <a:fillRef idx="0">
            <a:schemeClr val="accent3"/>
          </a:fillRef>
          <a:effectRef idx="0">
            <a:schemeClr val="accent3"/>
          </a:effectRef>
          <a:fontRef idx="minor">
            <a:schemeClr val="tx1"/>
          </a:fontRef>
        </p:style>
      </p:cxnSp>
      <p:sp>
        <p:nvSpPr>
          <p:cNvPr id="5" name="TextBox 4"/>
          <p:cNvSpPr txBox="1"/>
          <p:nvPr/>
        </p:nvSpPr>
        <p:spPr>
          <a:xfrm>
            <a:off x="144685" y="328445"/>
            <a:ext cx="7330468" cy="553998"/>
          </a:xfrm>
          <a:prstGeom prst="rect">
            <a:avLst/>
          </a:prstGeom>
          <a:noFill/>
        </p:spPr>
        <p:txBody>
          <a:bodyPr wrap="square" rtlCol="0">
            <a:spAutoFit/>
          </a:bodyPr>
          <a:lstStyle/>
          <a:p>
            <a:r>
              <a:rPr lang="en-US" sz="3000" b="1" dirty="0" smtClean="0">
                <a:solidFill>
                  <a:srgbClr val="8EC02F"/>
                </a:solidFill>
              </a:rPr>
              <a:t>About Biomass-Derived Energy</a:t>
            </a:r>
            <a:endParaRPr lang="en-US" sz="3000" b="1" dirty="0">
              <a:solidFill>
                <a:srgbClr val="8EC02F"/>
              </a:solidFill>
            </a:endParaRPr>
          </a:p>
        </p:txBody>
      </p:sp>
      <p:sp>
        <p:nvSpPr>
          <p:cNvPr id="7" name="Content Placeholder 2"/>
          <p:cNvSpPr txBox="1">
            <a:spLocks/>
          </p:cNvSpPr>
          <p:nvPr/>
        </p:nvSpPr>
        <p:spPr>
          <a:xfrm>
            <a:off x="241139" y="1282713"/>
            <a:ext cx="3815046" cy="2993137"/>
          </a:xfrm>
          <a:prstGeom prst="rect">
            <a:avLst/>
          </a:prstGeom>
        </p:spPr>
        <p:txBody>
          <a:bodyPr wrap="square">
            <a:normAutofit/>
          </a:bodyPr>
          <a:lstStyle/>
          <a:p>
            <a:pPr marL="457200" indent="-457200">
              <a:spcAft>
                <a:spcPts val="696"/>
              </a:spcAft>
              <a:buFont typeface="Arial" pitchFamily="34" charset="0"/>
              <a:buChar char="•"/>
              <a:defRPr/>
            </a:pPr>
            <a:r>
              <a:rPr lang="en-US" sz="2600" dirty="0" smtClean="0">
                <a:solidFill>
                  <a:prstClr val="black"/>
                </a:solidFill>
              </a:rPr>
              <a:t>Generating sustainable electricity from responsibly harvested green forest residue and other wood waste</a:t>
            </a:r>
            <a:endParaRPr lang="en-US" sz="2600" dirty="0">
              <a:solidFill>
                <a:prstClr val="black"/>
              </a:solidFill>
            </a:endParaRPr>
          </a:p>
        </p:txBody>
      </p:sp>
      <p:sp>
        <p:nvSpPr>
          <p:cNvPr id="8" name="Slide Number Placeholder 7"/>
          <p:cNvSpPr>
            <a:spLocks noGrp="1"/>
          </p:cNvSpPr>
          <p:nvPr>
            <p:ph type="sldNum" sz="quarter" idx="12"/>
          </p:nvPr>
        </p:nvSpPr>
        <p:spPr/>
        <p:txBody>
          <a:bodyPr/>
          <a:lstStyle/>
          <a:p>
            <a:pPr algn="r"/>
            <a:fld id="{D381E028-8E3E-F341-AD51-3D8A850BF30D}" type="slidenum">
              <a:rPr lang="en-US" smtClean="0">
                <a:solidFill>
                  <a:prstClr val="black"/>
                </a:solidFill>
              </a:rPr>
              <a:pPr algn="r"/>
              <a:t>2</a:t>
            </a:fld>
            <a:endParaRPr lang="en-US" dirty="0">
              <a:solidFill>
                <a:prstClr val="black"/>
              </a:solidFill>
            </a:endParaRPr>
          </a:p>
        </p:txBody>
      </p:sp>
      <p:pic>
        <p:nvPicPr>
          <p:cNvPr id="2" name="Picture 1" descr="_GDG3745_sm_rgb.jpg"/>
          <p:cNvPicPr>
            <a:picLocks noChangeAspect="1"/>
          </p:cNvPicPr>
          <p:nvPr/>
        </p:nvPicPr>
        <p:blipFill>
          <a:blip r:embed="rId4" cstate="email">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rot="20965823">
            <a:off x="5122653" y="1517589"/>
            <a:ext cx="3142136" cy="440006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26"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978995" y="3295650"/>
            <a:ext cx="3865563" cy="306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7051578"/>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4684" y="328445"/>
            <a:ext cx="9143999" cy="553998"/>
          </a:xfrm>
          <a:prstGeom prst="rect">
            <a:avLst/>
          </a:prstGeom>
          <a:noFill/>
        </p:spPr>
        <p:txBody>
          <a:bodyPr wrap="square" rtlCol="0">
            <a:spAutoFit/>
          </a:bodyPr>
          <a:lstStyle/>
          <a:p>
            <a:r>
              <a:rPr lang="en-US" sz="3000" b="1" dirty="0" smtClean="0">
                <a:solidFill>
                  <a:srgbClr val="8EC02F"/>
                </a:solidFill>
              </a:rPr>
              <a:t>Jobs in the Biomass Sector</a:t>
            </a:r>
            <a:endParaRPr lang="en-US" sz="3000" b="1" dirty="0">
              <a:solidFill>
                <a:srgbClr val="8EC02F"/>
              </a:solidFill>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475152" y="241042"/>
            <a:ext cx="1427708" cy="563591"/>
          </a:xfrm>
          <a:prstGeom prst="rect">
            <a:avLst/>
          </a:prstGeom>
        </p:spPr>
      </p:pic>
      <p:cxnSp>
        <p:nvCxnSpPr>
          <p:cNvPr id="8" name="Straight Connector 7"/>
          <p:cNvCxnSpPr/>
          <p:nvPr/>
        </p:nvCxnSpPr>
        <p:spPr>
          <a:xfrm>
            <a:off x="241140" y="926797"/>
            <a:ext cx="8661719" cy="1588"/>
          </a:xfrm>
          <a:prstGeom prst="line">
            <a:avLst/>
          </a:prstGeom>
          <a:ln>
            <a:solidFill>
              <a:schemeClr val="tx1"/>
            </a:solidFill>
          </a:ln>
        </p:spPr>
        <p:style>
          <a:lnRef idx="1">
            <a:schemeClr val="accent3"/>
          </a:lnRef>
          <a:fillRef idx="0">
            <a:schemeClr val="accent3"/>
          </a:fillRef>
          <a:effectRef idx="0">
            <a:schemeClr val="accent3"/>
          </a:effectRef>
          <a:fontRef idx="minor">
            <a:schemeClr val="tx1"/>
          </a:fontRef>
        </p:style>
      </p:cxnSp>
      <p:pic>
        <p:nvPicPr>
          <p:cNvPr id="9" name="Picture 8" descr="087- in woods forwarding.jpg"/>
          <p:cNvPicPr>
            <a:picLocks noChangeAspect="1"/>
          </p:cNvPicPr>
          <p:nvPr/>
        </p:nvPicPr>
        <p:blipFill>
          <a:blip r:embed="rId4" cstate="print"/>
          <a:stretch>
            <a:fillRect/>
          </a:stretch>
        </p:blipFill>
        <p:spPr>
          <a:xfrm>
            <a:off x="1416407" y="1220982"/>
            <a:ext cx="6267631" cy="470072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0" name="TextBox 9"/>
          <p:cNvSpPr txBox="1"/>
          <p:nvPr/>
        </p:nvSpPr>
        <p:spPr>
          <a:xfrm>
            <a:off x="1380549" y="5034233"/>
            <a:ext cx="6321418" cy="646331"/>
          </a:xfrm>
          <a:prstGeom prst="rect">
            <a:avLst/>
          </a:prstGeom>
          <a:solidFill>
            <a:schemeClr val="bg1"/>
          </a:solidFill>
        </p:spPr>
        <p:txBody>
          <a:bodyPr wrap="square" rtlCol="0">
            <a:spAutoFit/>
          </a:bodyPr>
          <a:lstStyle/>
          <a:p>
            <a:pPr algn="ctr"/>
            <a:r>
              <a:rPr lang="en-US" b="1" dirty="0" smtClean="0">
                <a:solidFill>
                  <a:prstClr val="black"/>
                </a:solidFill>
              </a:rPr>
              <a:t>ReEnergy provides well-paying jobs at its facilities and supports hundreds of jobs in New York’s forest products industry</a:t>
            </a:r>
          </a:p>
        </p:txBody>
      </p:sp>
    </p:spTree>
    <p:extLst>
      <p:ext uri="{BB962C8B-B14F-4D97-AF65-F5344CB8AC3E}">
        <p14:creationId xmlns:p14="http://schemas.microsoft.com/office/powerpoint/2010/main" val="2038052132"/>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475152" y="241042"/>
            <a:ext cx="1427708" cy="563591"/>
          </a:xfrm>
          <a:prstGeom prst="rect">
            <a:avLst/>
          </a:prstGeom>
        </p:spPr>
      </p:pic>
      <p:cxnSp>
        <p:nvCxnSpPr>
          <p:cNvPr id="9" name="Straight Connector 8"/>
          <p:cNvCxnSpPr/>
          <p:nvPr/>
        </p:nvCxnSpPr>
        <p:spPr>
          <a:xfrm>
            <a:off x="241140" y="926797"/>
            <a:ext cx="8661719" cy="1588"/>
          </a:xfrm>
          <a:prstGeom prst="line">
            <a:avLst/>
          </a:prstGeom>
          <a:ln>
            <a:solidFill>
              <a:schemeClr val="tx1"/>
            </a:solidFill>
          </a:ln>
        </p:spPr>
        <p:style>
          <a:lnRef idx="1">
            <a:schemeClr val="accent3"/>
          </a:lnRef>
          <a:fillRef idx="0">
            <a:schemeClr val="accent3"/>
          </a:fillRef>
          <a:effectRef idx="0">
            <a:schemeClr val="accent3"/>
          </a:effectRef>
          <a:fontRef idx="minor">
            <a:schemeClr val="tx1"/>
          </a:fontRef>
        </p:style>
      </p:cxnSp>
      <p:sp>
        <p:nvSpPr>
          <p:cNvPr id="12" name="TextBox 11"/>
          <p:cNvSpPr txBox="1"/>
          <p:nvPr/>
        </p:nvSpPr>
        <p:spPr>
          <a:xfrm>
            <a:off x="144685" y="328445"/>
            <a:ext cx="7215962" cy="584775"/>
          </a:xfrm>
          <a:prstGeom prst="rect">
            <a:avLst/>
          </a:prstGeom>
          <a:noFill/>
        </p:spPr>
        <p:txBody>
          <a:bodyPr wrap="square" rtlCol="0">
            <a:spAutoFit/>
          </a:bodyPr>
          <a:lstStyle/>
          <a:p>
            <a:r>
              <a:rPr lang="en-US" sz="3200" b="1" dirty="0" smtClean="0">
                <a:solidFill>
                  <a:srgbClr val="8EC02F"/>
                </a:solidFill>
              </a:rPr>
              <a:t>Jobs at ReEnergy</a:t>
            </a:r>
            <a:endParaRPr lang="en-US" sz="3200" b="1" dirty="0">
              <a:solidFill>
                <a:srgbClr val="8EC02F"/>
              </a:solidFill>
            </a:endParaRPr>
          </a:p>
        </p:txBody>
      </p:sp>
      <p:pic>
        <p:nvPicPr>
          <p:cNvPr id="7" name="Picture 6" descr="_gg18328.jpg"/>
          <p:cNvPicPr>
            <a:picLocks noChangeAspect="1"/>
          </p:cNvPicPr>
          <p:nvPr/>
        </p:nvPicPr>
        <p:blipFill>
          <a:blip r:embed="rId4" cstate="print"/>
          <a:stretch>
            <a:fillRect/>
          </a:stretch>
        </p:blipFill>
        <p:spPr>
          <a:xfrm>
            <a:off x="4687120" y="4046526"/>
            <a:ext cx="4215740" cy="183067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8" name="Picture 7" descr="_GG17964.JPG"/>
          <p:cNvPicPr>
            <a:picLocks noChangeAspect="1"/>
          </p:cNvPicPr>
          <p:nvPr/>
        </p:nvPicPr>
        <p:blipFill>
          <a:blip r:embed="rId5" cstate="print"/>
          <a:srcRect/>
          <a:stretch>
            <a:fillRect/>
          </a:stretch>
        </p:blipFill>
        <p:spPr>
          <a:xfrm>
            <a:off x="366643" y="1208538"/>
            <a:ext cx="4580057" cy="236969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0" name="TextBox 9"/>
          <p:cNvSpPr txBox="1"/>
          <p:nvPr/>
        </p:nvSpPr>
        <p:spPr>
          <a:xfrm>
            <a:off x="5325034" y="1534813"/>
            <a:ext cx="4071224" cy="1754326"/>
          </a:xfrm>
          <a:prstGeom prst="rect">
            <a:avLst/>
          </a:prstGeom>
          <a:noFill/>
        </p:spPr>
        <p:txBody>
          <a:bodyPr wrap="square" rtlCol="0">
            <a:spAutoFit/>
          </a:bodyPr>
          <a:lstStyle/>
          <a:p>
            <a:pPr marL="233363" indent="-233363"/>
            <a:r>
              <a:rPr lang="en-US" dirty="0" smtClean="0">
                <a:solidFill>
                  <a:prstClr val="black"/>
                </a:solidFill>
              </a:rPr>
              <a:t>Explore green career opportunities:</a:t>
            </a:r>
          </a:p>
          <a:p>
            <a:pPr marL="233363" indent="-233363">
              <a:buFont typeface="Arial" pitchFamily="34" charset="0"/>
              <a:buChar char="•"/>
            </a:pPr>
            <a:r>
              <a:rPr lang="en-US" dirty="0" smtClean="0">
                <a:solidFill>
                  <a:prstClr val="black"/>
                </a:solidFill>
              </a:rPr>
              <a:t>Fuel Yard Operator</a:t>
            </a:r>
          </a:p>
          <a:p>
            <a:pPr marL="233363" indent="-233363">
              <a:buFont typeface="Arial" pitchFamily="34" charset="0"/>
              <a:buChar char="•"/>
            </a:pPr>
            <a:r>
              <a:rPr lang="en-US" dirty="0" smtClean="0">
                <a:solidFill>
                  <a:prstClr val="black"/>
                </a:solidFill>
              </a:rPr>
              <a:t>Wood Fuel Coordinator</a:t>
            </a:r>
          </a:p>
          <a:p>
            <a:pPr marL="233363" indent="-233363">
              <a:buFont typeface="Arial" pitchFamily="34" charset="0"/>
              <a:buChar char="•"/>
            </a:pPr>
            <a:r>
              <a:rPr lang="en-US" dirty="0" smtClean="0">
                <a:solidFill>
                  <a:prstClr val="black"/>
                </a:solidFill>
              </a:rPr>
              <a:t>Wood Fuel Buyer</a:t>
            </a:r>
          </a:p>
          <a:p>
            <a:pPr marL="233363" indent="-233363">
              <a:buFont typeface="Arial" pitchFamily="34" charset="0"/>
              <a:buChar char="•"/>
            </a:pPr>
            <a:r>
              <a:rPr lang="en-US" dirty="0" smtClean="0">
                <a:solidFill>
                  <a:prstClr val="black"/>
                </a:solidFill>
              </a:rPr>
              <a:t>Fuel Program Coordinator</a:t>
            </a:r>
          </a:p>
          <a:p>
            <a:pPr marL="233363" indent="-233363">
              <a:buFont typeface="Arial" pitchFamily="34" charset="0"/>
              <a:buChar char="•"/>
            </a:pPr>
            <a:r>
              <a:rPr lang="en-US" dirty="0" smtClean="0">
                <a:solidFill>
                  <a:prstClr val="black"/>
                </a:solidFill>
              </a:rPr>
              <a:t>Fuel Quality Technician</a:t>
            </a:r>
          </a:p>
        </p:txBody>
      </p:sp>
      <p:pic>
        <p:nvPicPr>
          <p:cNvPr id="15" name="Picture 14" descr="_GG18314.JPG"/>
          <p:cNvPicPr>
            <a:picLocks noChangeAspect="1"/>
          </p:cNvPicPr>
          <p:nvPr/>
        </p:nvPicPr>
        <p:blipFill>
          <a:blip r:embed="rId6" cstate="print"/>
          <a:srcRect/>
          <a:stretch>
            <a:fillRect/>
          </a:stretch>
        </p:blipFill>
        <p:spPr>
          <a:xfrm>
            <a:off x="1326495" y="4366338"/>
            <a:ext cx="2868989" cy="150460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4" name="Picture 13" descr="_GG18414.JPG"/>
          <p:cNvPicPr>
            <a:picLocks noChangeAspect="1"/>
          </p:cNvPicPr>
          <p:nvPr/>
        </p:nvPicPr>
        <p:blipFill>
          <a:blip r:embed="rId7" cstate="print"/>
          <a:stretch>
            <a:fillRect/>
          </a:stretch>
        </p:blipFill>
        <p:spPr>
          <a:xfrm>
            <a:off x="602649" y="3992739"/>
            <a:ext cx="1692034" cy="112590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405002198"/>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lgn="r"/>
            <a:fld id="{D381E028-8E3E-F341-AD51-3D8A850BF30D}" type="slidenum">
              <a:rPr lang="en-US" smtClean="0"/>
              <a:pPr algn="r"/>
              <a:t>22</a:t>
            </a:fld>
            <a:endParaRPr lang="en-US" dirty="0"/>
          </a:p>
        </p:txBody>
      </p: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475152" y="241042"/>
            <a:ext cx="1427708" cy="563591"/>
          </a:xfrm>
          <a:prstGeom prst="rect">
            <a:avLst/>
          </a:prstGeom>
        </p:spPr>
      </p:pic>
      <p:cxnSp>
        <p:nvCxnSpPr>
          <p:cNvPr id="4" name="Straight Connector 3"/>
          <p:cNvCxnSpPr/>
          <p:nvPr/>
        </p:nvCxnSpPr>
        <p:spPr>
          <a:xfrm>
            <a:off x="241140" y="926797"/>
            <a:ext cx="8661719" cy="1588"/>
          </a:xfrm>
          <a:prstGeom prst="line">
            <a:avLst/>
          </a:prstGeom>
          <a:ln>
            <a:solidFill>
              <a:schemeClr val="tx1"/>
            </a:solidFill>
          </a:ln>
        </p:spPr>
        <p:style>
          <a:lnRef idx="1">
            <a:schemeClr val="accent3"/>
          </a:lnRef>
          <a:fillRef idx="0">
            <a:schemeClr val="accent3"/>
          </a:fillRef>
          <a:effectRef idx="0">
            <a:schemeClr val="accent3"/>
          </a:effectRef>
          <a:fontRef idx="minor">
            <a:schemeClr val="tx1"/>
          </a:fontRef>
        </p:style>
      </p:cxnSp>
      <p:sp>
        <p:nvSpPr>
          <p:cNvPr id="5" name="TextBox 4"/>
          <p:cNvSpPr txBox="1"/>
          <p:nvPr/>
        </p:nvSpPr>
        <p:spPr>
          <a:xfrm>
            <a:off x="144684" y="328445"/>
            <a:ext cx="7088629" cy="553998"/>
          </a:xfrm>
          <a:prstGeom prst="rect">
            <a:avLst/>
          </a:prstGeom>
          <a:noFill/>
        </p:spPr>
        <p:txBody>
          <a:bodyPr wrap="square" rtlCol="0">
            <a:spAutoFit/>
          </a:bodyPr>
          <a:lstStyle/>
          <a:p>
            <a:r>
              <a:rPr lang="en-US" sz="3000" b="1" dirty="0" smtClean="0">
                <a:solidFill>
                  <a:srgbClr val="8EC02F"/>
                </a:solidFill>
              </a:rPr>
              <a:t>Carbon Benefits of Biomass Energy</a:t>
            </a:r>
            <a:endParaRPr lang="en-US" sz="3000" b="1" dirty="0">
              <a:solidFill>
                <a:srgbClr val="8EC02F"/>
              </a:solidFill>
            </a:endParaRPr>
          </a:p>
        </p:txBody>
      </p:sp>
      <p:sp>
        <p:nvSpPr>
          <p:cNvPr id="7" name="Content Placeholder 6"/>
          <p:cNvSpPr txBox="1">
            <a:spLocks/>
          </p:cNvSpPr>
          <p:nvPr/>
        </p:nvSpPr>
        <p:spPr>
          <a:xfrm>
            <a:off x="0" y="1245160"/>
            <a:ext cx="4931362" cy="4723839"/>
          </a:xfrm>
          <a:prstGeom prst="rect">
            <a:avLst/>
          </a:prstGeom>
        </p:spPr>
        <p:txBody>
          <a:bodyPr>
            <a:noAutofit/>
          </a:bodyPr>
          <a:lstStyle/>
          <a:p>
            <a:pPr marL="370332" lvl="0">
              <a:defRPr/>
            </a:pPr>
            <a:r>
              <a:rPr lang="en-US" sz="2600" dirty="0" smtClean="0"/>
              <a:t>Biomass energy plays role in climate change mitigation:</a:t>
            </a:r>
          </a:p>
          <a:p>
            <a:pPr marL="370332" lvl="0">
              <a:defRPr/>
            </a:pPr>
            <a:endParaRPr lang="en-US" sz="2600" dirty="0" smtClean="0"/>
          </a:p>
          <a:p>
            <a:pPr marL="827532" lvl="0" indent="-457200">
              <a:buFont typeface="Arial" pitchFamily="34" charset="0"/>
              <a:buChar char="•"/>
              <a:defRPr/>
            </a:pPr>
            <a:r>
              <a:rPr lang="en-US" sz="2600" dirty="0" smtClean="0"/>
              <a:t>National Climate Assessment Report</a:t>
            </a:r>
          </a:p>
          <a:p>
            <a:pPr marL="827532" lvl="0" indent="-457200">
              <a:buFont typeface="Arial" pitchFamily="34" charset="0"/>
              <a:buChar char="•"/>
              <a:defRPr/>
            </a:pPr>
            <a:r>
              <a:rPr lang="en-US" sz="2600" dirty="0" smtClean="0"/>
              <a:t>EPA Clean Power Plan</a:t>
            </a:r>
          </a:p>
          <a:p>
            <a:pPr marL="827532" lvl="0" indent="-457200">
              <a:buFont typeface="Arial" pitchFamily="34" charset="0"/>
              <a:buChar char="•"/>
              <a:defRPr/>
            </a:pPr>
            <a:r>
              <a:rPr lang="en-US" sz="2600" dirty="0" smtClean="0"/>
              <a:t>Society of American Foresters</a:t>
            </a:r>
          </a:p>
          <a:p>
            <a:pPr marL="827532" lvl="0" indent="-457200">
              <a:buFont typeface="Arial" pitchFamily="34" charset="0"/>
              <a:buChar char="•"/>
              <a:defRPr/>
            </a:pPr>
            <a:r>
              <a:rPr lang="en-US" sz="2600" dirty="0" smtClean="0"/>
              <a:t>EPA analysis of emissions from biogenic sources</a:t>
            </a:r>
          </a:p>
          <a:p>
            <a:pPr marL="827532" lvl="0" indent="-457200">
              <a:buFont typeface="Arial" pitchFamily="34" charset="0"/>
              <a:buChar char="•"/>
              <a:defRPr/>
            </a:pPr>
            <a:endParaRPr lang="en-US" sz="2600" dirty="0" smtClean="0"/>
          </a:p>
          <a:p>
            <a:pPr marL="713232" lvl="0" indent="-342900">
              <a:spcAft>
                <a:spcPts val="2400"/>
              </a:spcAft>
              <a:buFont typeface="Arial"/>
              <a:buChar char="•"/>
              <a:defRPr/>
            </a:pPr>
            <a:endParaRPr kumimoji="0" lang="en-US" sz="2400" b="0" i="0" u="none" strike="noStrike" kern="1200" cap="none" spc="0" normalizeH="0" baseline="0" noProof="0" dirty="0" smtClean="0">
              <a:ln>
                <a:noFill/>
              </a:ln>
              <a:solidFill>
                <a:schemeClr val="tx1"/>
              </a:solidFill>
              <a:effectLst/>
              <a:uLnTx/>
              <a:uFillTx/>
            </a:endParaRPr>
          </a:p>
        </p:txBody>
      </p:sp>
      <p:pic>
        <p:nvPicPr>
          <p:cNvPr id="1026" name="Picture 2" descr="C:\Users\sboggess\AppData\Local\Microsoft\Windows\Temporary Internet Files\Content.Outlook\YH45PE1I\biogenic-graphic-v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9672" y="1460310"/>
            <a:ext cx="3330053" cy="4067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5121838"/>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G_3266_150.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09498" y="2144101"/>
            <a:ext cx="5156200" cy="331689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Slide Number Placeholder 1"/>
          <p:cNvSpPr>
            <a:spLocks noGrp="1"/>
          </p:cNvSpPr>
          <p:nvPr>
            <p:ph type="sldNum" sz="quarter" idx="12"/>
          </p:nvPr>
        </p:nvSpPr>
        <p:spPr/>
        <p:txBody>
          <a:bodyPr/>
          <a:lstStyle/>
          <a:p>
            <a:fld id="{D381E028-8E3E-F341-AD51-3D8A850BF30D}" type="slidenum">
              <a:rPr lang="en-US" smtClean="0"/>
              <a:pPr/>
              <a:t>23</a:t>
            </a:fld>
            <a:endParaRPr lang="en-US" dirty="0"/>
          </a:p>
        </p:txBody>
      </p:sp>
      <p:sp>
        <p:nvSpPr>
          <p:cNvPr id="3" name="Title 3"/>
          <p:cNvSpPr txBox="1">
            <a:spLocks/>
          </p:cNvSpPr>
          <p:nvPr/>
        </p:nvSpPr>
        <p:spPr>
          <a:xfrm rot="421047">
            <a:off x="6365963" y="2527300"/>
            <a:ext cx="2349500" cy="2133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dirty="0" smtClean="0"/>
              <a:t>Thank</a:t>
            </a:r>
            <a:br>
              <a:rPr lang="en-US" dirty="0" smtClean="0"/>
            </a:br>
            <a:r>
              <a:rPr lang="en-US" dirty="0" smtClean="0"/>
              <a:t>You</a:t>
            </a:r>
            <a:endParaRPr lang="en-US" sz="3200" dirty="0" smtClean="0">
              <a:solidFill>
                <a:srgbClr val="FF0000"/>
              </a:solidFill>
            </a:endParaRPr>
          </a:p>
        </p:txBody>
      </p:sp>
      <p:pic>
        <p:nvPicPr>
          <p:cNvPr id="4" name="Picture 2" descr="mark.eps"/>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523831" y="2527300"/>
            <a:ext cx="997169"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813113" y="221397"/>
            <a:ext cx="3317018" cy="1309401"/>
          </a:xfrm>
          <a:prstGeom prst="rect">
            <a:avLst/>
          </a:prstGeom>
        </p:spPr>
      </p:pic>
    </p:spTree>
    <p:extLst>
      <p:ext uri="{BB962C8B-B14F-4D97-AF65-F5344CB8AC3E}">
        <p14:creationId xmlns:p14="http://schemas.microsoft.com/office/powerpoint/2010/main" val="1967034450"/>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475152" y="241042"/>
            <a:ext cx="1427708" cy="563591"/>
          </a:xfrm>
          <a:prstGeom prst="rect">
            <a:avLst/>
          </a:prstGeom>
        </p:spPr>
      </p:pic>
      <p:cxnSp>
        <p:nvCxnSpPr>
          <p:cNvPr id="4" name="Straight Connector 3"/>
          <p:cNvCxnSpPr/>
          <p:nvPr/>
        </p:nvCxnSpPr>
        <p:spPr>
          <a:xfrm>
            <a:off x="241140" y="926797"/>
            <a:ext cx="8661719" cy="1588"/>
          </a:xfrm>
          <a:prstGeom prst="line">
            <a:avLst/>
          </a:prstGeom>
          <a:ln>
            <a:solidFill>
              <a:schemeClr val="tx1"/>
            </a:solidFill>
          </a:ln>
        </p:spPr>
        <p:style>
          <a:lnRef idx="1">
            <a:schemeClr val="accent3"/>
          </a:lnRef>
          <a:fillRef idx="0">
            <a:schemeClr val="accent3"/>
          </a:fillRef>
          <a:effectRef idx="0">
            <a:schemeClr val="accent3"/>
          </a:effectRef>
          <a:fontRef idx="minor">
            <a:schemeClr val="tx1"/>
          </a:fontRef>
        </p:style>
      </p:cxnSp>
      <p:sp>
        <p:nvSpPr>
          <p:cNvPr id="5" name="TextBox 4"/>
          <p:cNvSpPr txBox="1"/>
          <p:nvPr/>
        </p:nvSpPr>
        <p:spPr>
          <a:xfrm>
            <a:off x="144685" y="328445"/>
            <a:ext cx="7330468" cy="553998"/>
          </a:xfrm>
          <a:prstGeom prst="rect">
            <a:avLst/>
          </a:prstGeom>
          <a:noFill/>
        </p:spPr>
        <p:txBody>
          <a:bodyPr wrap="square" rtlCol="0">
            <a:spAutoFit/>
          </a:bodyPr>
          <a:lstStyle/>
          <a:p>
            <a:r>
              <a:rPr lang="en-US" sz="3000" b="1" dirty="0" smtClean="0">
                <a:solidFill>
                  <a:srgbClr val="8EC02F"/>
                </a:solidFill>
              </a:rPr>
              <a:t>Benefits of Biomass-Derived Energy</a:t>
            </a:r>
            <a:endParaRPr lang="en-US" sz="3000" b="1" dirty="0">
              <a:solidFill>
                <a:srgbClr val="8EC02F"/>
              </a:solidFill>
            </a:endParaRPr>
          </a:p>
        </p:txBody>
      </p:sp>
      <p:sp>
        <p:nvSpPr>
          <p:cNvPr id="7" name="Content Placeholder 2"/>
          <p:cNvSpPr txBox="1">
            <a:spLocks/>
          </p:cNvSpPr>
          <p:nvPr/>
        </p:nvSpPr>
        <p:spPr>
          <a:xfrm>
            <a:off x="144684" y="1337982"/>
            <a:ext cx="7339111" cy="4488171"/>
          </a:xfrm>
          <a:prstGeom prst="rect">
            <a:avLst/>
          </a:prstGeom>
        </p:spPr>
        <p:txBody>
          <a:bodyPr wrap="square">
            <a:noAutofit/>
          </a:bodyPr>
          <a:lstStyle/>
          <a:p>
            <a:pPr marL="685800" lvl="0" indent="-338328">
              <a:buFont typeface="Arial" pitchFamily="34" charset="0"/>
              <a:buChar char="•"/>
              <a:defRPr/>
            </a:pPr>
            <a:r>
              <a:rPr lang="en-US" sz="2600" dirty="0" smtClean="0"/>
              <a:t>$1 billion to nation’s economy</a:t>
            </a:r>
          </a:p>
          <a:p>
            <a:pPr marL="685800" lvl="0" indent="-338328">
              <a:buFont typeface="Arial" pitchFamily="34" charset="0"/>
              <a:buChar char="•"/>
              <a:defRPr/>
            </a:pPr>
            <a:r>
              <a:rPr lang="en-US" sz="2600" dirty="0" smtClean="0"/>
              <a:t>15,000+ jobs in our sector alone</a:t>
            </a:r>
          </a:p>
          <a:p>
            <a:pPr marL="685800" lvl="0" indent="-338328">
              <a:buFont typeface="Arial" pitchFamily="34" charset="0"/>
              <a:buChar char="•"/>
              <a:defRPr/>
            </a:pPr>
            <a:r>
              <a:rPr lang="en-US" sz="2600" dirty="0" smtClean="0"/>
              <a:t>Supports rural economies</a:t>
            </a:r>
          </a:p>
          <a:p>
            <a:pPr marL="685800" lvl="0" indent="-338328">
              <a:buFont typeface="Arial" pitchFamily="34" charset="0"/>
              <a:buChar char="•"/>
              <a:defRPr/>
            </a:pPr>
            <a:r>
              <a:rPr lang="en-US" sz="2600" dirty="0" smtClean="0"/>
              <a:t>Enhances forest health</a:t>
            </a:r>
          </a:p>
          <a:p>
            <a:pPr marL="685800" lvl="0" indent="-338328">
              <a:buFont typeface="Arial" pitchFamily="34" charset="0"/>
              <a:buChar char="•"/>
              <a:defRPr/>
            </a:pPr>
            <a:r>
              <a:rPr lang="en-US" sz="2600" dirty="0" smtClean="0"/>
              <a:t>Reduces our dependence on fossil </a:t>
            </a:r>
            <a:br>
              <a:rPr lang="en-US" sz="2600" dirty="0" smtClean="0"/>
            </a:br>
            <a:r>
              <a:rPr lang="en-US" sz="2600" dirty="0" smtClean="0"/>
              <a:t>and foreign fuels</a:t>
            </a:r>
          </a:p>
          <a:p>
            <a:pPr marL="685800" lvl="0" indent="-338328">
              <a:buFont typeface="Arial" pitchFamily="34" charset="0"/>
              <a:buChar char="•"/>
              <a:defRPr/>
            </a:pPr>
            <a:r>
              <a:rPr lang="en-US" sz="2600" dirty="0" smtClean="0"/>
              <a:t>Reduces greenhouse gases</a:t>
            </a:r>
          </a:p>
          <a:p>
            <a:pPr marL="685800" indent="-338328">
              <a:buFont typeface="Arial" pitchFamily="34" charset="0"/>
              <a:buChar char="•"/>
              <a:defRPr/>
            </a:pPr>
            <a:r>
              <a:rPr lang="en-US" sz="2600" dirty="0" smtClean="0"/>
              <a:t>Enough power </a:t>
            </a:r>
            <a:r>
              <a:rPr lang="en-US" sz="2600" dirty="0"/>
              <a:t>for </a:t>
            </a:r>
            <a:r>
              <a:rPr lang="en-US" sz="2600" dirty="0" smtClean="0"/>
              <a:t>1 </a:t>
            </a:r>
            <a:r>
              <a:rPr lang="en-US" sz="2600" dirty="0"/>
              <a:t>million </a:t>
            </a:r>
            <a:r>
              <a:rPr lang="en-US" sz="2600" dirty="0" smtClean="0"/>
              <a:t>homes</a:t>
            </a:r>
          </a:p>
          <a:p>
            <a:pPr marL="685800" lvl="0" indent="-338328">
              <a:buFont typeface="Arial" pitchFamily="34" charset="0"/>
              <a:buChar char="•"/>
              <a:defRPr/>
            </a:pPr>
            <a:r>
              <a:rPr lang="en-US" sz="2600" dirty="0" smtClean="0"/>
              <a:t>Potential for growth</a:t>
            </a:r>
          </a:p>
        </p:txBody>
      </p:sp>
      <p:sp>
        <p:nvSpPr>
          <p:cNvPr id="8" name="Slide Number Placeholder 7"/>
          <p:cNvSpPr>
            <a:spLocks noGrp="1"/>
          </p:cNvSpPr>
          <p:nvPr>
            <p:ph type="sldNum" sz="quarter" idx="12"/>
          </p:nvPr>
        </p:nvSpPr>
        <p:spPr/>
        <p:txBody>
          <a:bodyPr/>
          <a:lstStyle/>
          <a:p>
            <a:pPr algn="r"/>
            <a:fld id="{D381E028-8E3E-F341-AD51-3D8A850BF30D}" type="slidenum">
              <a:rPr lang="en-US" smtClean="0"/>
              <a:pPr algn="r"/>
              <a:t>3</a:t>
            </a:fld>
            <a:endParaRPr lang="en-US" dirty="0"/>
          </a:p>
        </p:txBody>
      </p:sp>
      <p:pic>
        <p:nvPicPr>
          <p:cNvPr id="9" name="Picture 8" descr="lyonsdale.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rot="908765">
            <a:off x="6026402" y="3724432"/>
            <a:ext cx="2914787" cy="193995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 name="Picture 9" descr="forestland.jp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547586" y="1337982"/>
            <a:ext cx="3066243" cy="203935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79085719"/>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475152" y="241042"/>
            <a:ext cx="1427708" cy="563591"/>
          </a:xfrm>
          <a:prstGeom prst="rect">
            <a:avLst/>
          </a:prstGeom>
        </p:spPr>
      </p:pic>
      <p:cxnSp>
        <p:nvCxnSpPr>
          <p:cNvPr id="8" name="Straight Connector 7"/>
          <p:cNvCxnSpPr/>
          <p:nvPr/>
        </p:nvCxnSpPr>
        <p:spPr>
          <a:xfrm>
            <a:off x="241140" y="926797"/>
            <a:ext cx="8661719" cy="1588"/>
          </a:xfrm>
          <a:prstGeom prst="line">
            <a:avLst/>
          </a:prstGeom>
          <a:ln>
            <a:solidFill>
              <a:schemeClr val="tx1"/>
            </a:solidFill>
          </a:ln>
        </p:spPr>
        <p:style>
          <a:lnRef idx="1">
            <a:schemeClr val="accent3"/>
          </a:lnRef>
          <a:fillRef idx="0">
            <a:schemeClr val="accent3"/>
          </a:fillRef>
          <a:effectRef idx="0">
            <a:schemeClr val="accent3"/>
          </a:effectRef>
          <a:fontRef idx="minor">
            <a:schemeClr val="tx1"/>
          </a:fontRef>
        </p:style>
      </p:cxnSp>
      <p:sp>
        <p:nvSpPr>
          <p:cNvPr id="9" name="TextBox 8"/>
          <p:cNvSpPr txBox="1"/>
          <p:nvPr/>
        </p:nvSpPr>
        <p:spPr>
          <a:xfrm>
            <a:off x="144684" y="328445"/>
            <a:ext cx="7130601" cy="553998"/>
          </a:xfrm>
          <a:prstGeom prst="rect">
            <a:avLst/>
          </a:prstGeom>
          <a:noFill/>
        </p:spPr>
        <p:txBody>
          <a:bodyPr wrap="square" rtlCol="0">
            <a:spAutoFit/>
          </a:bodyPr>
          <a:lstStyle/>
          <a:p>
            <a:r>
              <a:rPr lang="en-US" sz="3000" b="1" dirty="0" smtClean="0">
                <a:solidFill>
                  <a:srgbClr val="8EC02F"/>
                </a:solidFill>
              </a:rPr>
              <a:t>Energy Mix in the U.S.</a:t>
            </a:r>
            <a:endParaRPr lang="en-US" sz="3000" b="1" dirty="0">
              <a:solidFill>
                <a:srgbClr val="8EC02F"/>
              </a:solidFill>
            </a:endParaRPr>
          </a:p>
        </p:txBody>
      </p:sp>
      <p:graphicFrame>
        <p:nvGraphicFramePr>
          <p:cNvPr id="4" name="Chart 3"/>
          <p:cNvGraphicFramePr/>
          <p:nvPr>
            <p:extLst>
              <p:ext uri="{D42A27DB-BD31-4B8C-83A1-F6EECF244321}">
                <p14:modId xmlns:p14="http://schemas.microsoft.com/office/powerpoint/2010/main" val="4059495503"/>
              </p:ext>
            </p:extLst>
          </p:nvPr>
        </p:nvGraphicFramePr>
        <p:xfrm>
          <a:off x="959599" y="1254711"/>
          <a:ext cx="7514167" cy="4623093"/>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3921880" y="3584221"/>
            <a:ext cx="867834" cy="52211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b="1" dirty="0" smtClean="0"/>
              <a:t>30%</a:t>
            </a:r>
            <a:endParaRPr lang="en-US" sz="1800" b="1" dirty="0"/>
          </a:p>
        </p:txBody>
      </p:sp>
      <p:sp>
        <p:nvSpPr>
          <p:cNvPr id="11" name="TextBox 10"/>
          <p:cNvSpPr txBox="1"/>
          <p:nvPr/>
        </p:nvSpPr>
        <p:spPr>
          <a:xfrm>
            <a:off x="5393973" y="2546047"/>
            <a:ext cx="853722" cy="52211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b="1" dirty="0" smtClean="0"/>
              <a:t>19%</a:t>
            </a:r>
            <a:endParaRPr lang="en-US" sz="1800" b="1" dirty="0"/>
          </a:p>
        </p:txBody>
      </p:sp>
      <p:sp>
        <p:nvSpPr>
          <p:cNvPr id="12" name="TextBox 11"/>
          <p:cNvSpPr txBox="1"/>
          <p:nvPr/>
        </p:nvSpPr>
        <p:spPr>
          <a:xfrm>
            <a:off x="5820834" y="1601610"/>
            <a:ext cx="817436" cy="52211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b="1" dirty="0" smtClean="0"/>
              <a:t>1%</a:t>
            </a:r>
            <a:endParaRPr lang="en-US" sz="1800" b="1" dirty="0"/>
          </a:p>
        </p:txBody>
      </p:sp>
      <p:cxnSp>
        <p:nvCxnSpPr>
          <p:cNvPr id="13" name="Straight Connector 12"/>
          <p:cNvCxnSpPr/>
          <p:nvPr/>
        </p:nvCxnSpPr>
        <p:spPr>
          <a:xfrm flipV="1">
            <a:off x="5573889" y="1933222"/>
            <a:ext cx="317501" cy="190499"/>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1868714" y="5225142"/>
            <a:ext cx="5406571" cy="400110"/>
          </a:xfrm>
          <a:prstGeom prst="rect">
            <a:avLst/>
          </a:prstGeom>
          <a:noFill/>
        </p:spPr>
        <p:txBody>
          <a:bodyPr wrap="square" rtlCol="0">
            <a:spAutoFit/>
          </a:bodyPr>
          <a:lstStyle/>
          <a:p>
            <a:pPr algn="ctr"/>
            <a:r>
              <a:rPr lang="en-US" sz="2000" b="1" dirty="0" smtClean="0"/>
              <a:t>U.S. Energy Information Administration, 2012</a:t>
            </a:r>
            <a:endParaRPr lang="en-US" sz="2000" b="1" dirty="0"/>
          </a:p>
        </p:txBody>
      </p:sp>
    </p:spTree>
    <p:extLst>
      <p:ext uri="{BB962C8B-B14F-4D97-AF65-F5344CB8AC3E}">
        <p14:creationId xmlns:p14="http://schemas.microsoft.com/office/powerpoint/2010/main" val="7887153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475152" y="241042"/>
            <a:ext cx="1427708" cy="563591"/>
          </a:xfrm>
          <a:prstGeom prst="rect">
            <a:avLst/>
          </a:prstGeom>
        </p:spPr>
      </p:pic>
      <p:cxnSp>
        <p:nvCxnSpPr>
          <p:cNvPr id="9" name="Straight Connector 8"/>
          <p:cNvCxnSpPr/>
          <p:nvPr/>
        </p:nvCxnSpPr>
        <p:spPr>
          <a:xfrm>
            <a:off x="241140" y="926797"/>
            <a:ext cx="8661719" cy="1588"/>
          </a:xfrm>
          <a:prstGeom prst="line">
            <a:avLst/>
          </a:prstGeom>
          <a:ln>
            <a:solidFill>
              <a:schemeClr val="tx1"/>
            </a:solidFill>
          </a:ln>
        </p:spPr>
        <p:style>
          <a:lnRef idx="1">
            <a:schemeClr val="accent3"/>
          </a:lnRef>
          <a:fillRef idx="0">
            <a:schemeClr val="accent3"/>
          </a:fillRef>
          <a:effectRef idx="0">
            <a:schemeClr val="accent3"/>
          </a:effectRef>
          <a:fontRef idx="minor">
            <a:schemeClr val="tx1"/>
          </a:fontRef>
        </p:style>
      </p:cxnSp>
      <p:sp>
        <p:nvSpPr>
          <p:cNvPr id="12" name="TextBox 11"/>
          <p:cNvSpPr txBox="1"/>
          <p:nvPr/>
        </p:nvSpPr>
        <p:spPr>
          <a:xfrm>
            <a:off x="144685" y="328445"/>
            <a:ext cx="7330468" cy="553998"/>
          </a:xfrm>
          <a:prstGeom prst="rect">
            <a:avLst/>
          </a:prstGeom>
          <a:noFill/>
        </p:spPr>
        <p:txBody>
          <a:bodyPr wrap="square" rtlCol="0">
            <a:spAutoFit/>
          </a:bodyPr>
          <a:lstStyle/>
          <a:p>
            <a:r>
              <a:rPr lang="en-US" sz="3000" b="1" dirty="0" smtClean="0">
                <a:solidFill>
                  <a:srgbClr val="8EC02F"/>
                </a:solidFill>
              </a:rPr>
              <a:t>Biomass as Percentage of Total Renewables</a:t>
            </a:r>
            <a:endParaRPr lang="en-US" sz="3000" b="1" dirty="0">
              <a:solidFill>
                <a:srgbClr val="8EC02F"/>
              </a:solidFill>
            </a:endParaRPr>
          </a:p>
        </p:txBody>
      </p:sp>
      <p:graphicFrame>
        <p:nvGraphicFramePr>
          <p:cNvPr id="2" name="Chart 1"/>
          <p:cNvGraphicFramePr/>
          <p:nvPr>
            <p:extLst>
              <p:ext uri="{D42A27DB-BD31-4B8C-83A1-F6EECF244321}">
                <p14:modId xmlns:p14="http://schemas.microsoft.com/office/powerpoint/2010/main" val="517022960"/>
              </p:ext>
            </p:extLst>
          </p:nvPr>
        </p:nvGraphicFramePr>
        <p:xfrm>
          <a:off x="1319432" y="1137692"/>
          <a:ext cx="6794501" cy="4171288"/>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2624667" y="3148738"/>
            <a:ext cx="677334" cy="338554"/>
          </a:xfrm>
          <a:prstGeom prst="rect">
            <a:avLst/>
          </a:prstGeom>
          <a:noFill/>
        </p:spPr>
        <p:txBody>
          <a:bodyPr wrap="square" rtlCol="0">
            <a:spAutoFit/>
          </a:bodyPr>
          <a:lstStyle/>
          <a:p>
            <a:r>
              <a:rPr lang="en-US" sz="1600" b="1" dirty="0" smtClean="0"/>
              <a:t>56%</a:t>
            </a:r>
            <a:endParaRPr lang="en-US" sz="1600" b="1" dirty="0"/>
          </a:p>
        </p:txBody>
      </p:sp>
      <p:sp>
        <p:nvSpPr>
          <p:cNvPr id="8" name="TextBox 7"/>
          <p:cNvSpPr txBox="1"/>
          <p:nvPr/>
        </p:nvSpPr>
        <p:spPr>
          <a:xfrm>
            <a:off x="4629164" y="3318015"/>
            <a:ext cx="677334" cy="338554"/>
          </a:xfrm>
          <a:prstGeom prst="rect">
            <a:avLst/>
          </a:prstGeom>
          <a:noFill/>
        </p:spPr>
        <p:txBody>
          <a:bodyPr wrap="square" rtlCol="0">
            <a:spAutoFit/>
          </a:bodyPr>
          <a:lstStyle/>
          <a:p>
            <a:r>
              <a:rPr lang="en-US" sz="1600" b="1" dirty="0" smtClean="0"/>
              <a:t>28%</a:t>
            </a:r>
            <a:endParaRPr lang="en-US" sz="1600" b="1" dirty="0"/>
          </a:p>
        </p:txBody>
      </p:sp>
      <p:sp>
        <p:nvSpPr>
          <p:cNvPr id="10" name="TextBox 9"/>
          <p:cNvSpPr txBox="1"/>
          <p:nvPr/>
        </p:nvSpPr>
        <p:spPr>
          <a:xfrm>
            <a:off x="4269532" y="2018180"/>
            <a:ext cx="677334" cy="338554"/>
          </a:xfrm>
          <a:prstGeom prst="rect">
            <a:avLst/>
          </a:prstGeom>
          <a:noFill/>
        </p:spPr>
        <p:txBody>
          <a:bodyPr wrap="square" rtlCol="0">
            <a:spAutoFit/>
          </a:bodyPr>
          <a:lstStyle/>
          <a:p>
            <a:r>
              <a:rPr lang="en-US" sz="1600" b="1" dirty="0" smtClean="0"/>
              <a:t>12%</a:t>
            </a:r>
            <a:endParaRPr lang="en-US" sz="1600" b="1" dirty="0"/>
          </a:p>
        </p:txBody>
      </p:sp>
      <p:sp>
        <p:nvSpPr>
          <p:cNvPr id="11" name="TextBox 10"/>
          <p:cNvSpPr txBox="1"/>
          <p:nvPr/>
        </p:nvSpPr>
        <p:spPr>
          <a:xfrm>
            <a:off x="3930865" y="1536410"/>
            <a:ext cx="677334" cy="338554"/>
          </a:xfrm>
          <a:prstGeom prst="rect">
            <a:avLst/>
          </a:prstGeom>
          <a:noFill/>
        </p:spPr>
        <p:txBody>
          <a:bodyPr wrap="square" rtlCol="0">
            <a:spAutoFit/>
          </a:bodyPr>
          <a:lstStyle/>
          <a:p>
            <a:r>
              <a:rPr lang="en-US" sz="1600" b="1" dirty="0"/>
              <a:t>3</a:t>
            </a:r>
            <a:r>
              <a:rPr lang="en-US" sz="1600" b="1" dirty="0" smtClean="0"/>
              <a:t>%</a:t>
            </a:r>
            <a:endParaRPr lang="en-US" sz="1600" b="1" dirty="0"/>
          </a:p>
        </p:txBody>
      </p:sp>
      <p:sp>
        <p:nvSpPr>
          <p:cNvPr id="13" name="TextBox 12"/>
          <p:cNvSpPr txBox="1"/>
          <p:nvPr/>
        </p:nvSpPr>
        <p:spPr>
          <a:xfrm>
            <a:off x="3796607" y="1164448"/>
            <a:ext cx="832557" cy="338554"/>
          </a:xfrm>
          <a:prstGeom prst="rect">
            <a:avLst/>
          </a:prstGeom>
          <a:noFill/>
        </p:spPr>
        <p:txBody>
          <a:bodyPr wrap="square" rtlCol="0">
            <a:spAutoFit/>
          </a:bodyPr>
          <a:lstStyle/>
          <a:p>
            <a:r>
              <a:rPr lang="en-US" sz="1600" b="1" dirty="0" smtClean="0"/>
              <a:t>1%</a:t>
            </a:r>
            <a:endParaRPr lang="en-US" sz="1600" b="1" dirty="0"/>
          </a:p>
        </p:txBody>
      </p:sp>
      <p:sp>
        <p:nvSpPr>
          <p:cNvPr id="20" name="Rectangle 19"/>
          <p:cNvSpPr/>
          <p:nvPr/>
        </p:nvSpPr>
        <p:spPr>
          <a:xfrm>
            <a:off x="2251933" y="5208804"/>
            <a:ext cx="5424714" cy="400110"/>
          </a:xfrm>
          <a:prstGeom prst="rect">
            <a:avLst/>
          </a:prstGeom>
        </p:spPr>
        <p:txBody>
          <a:bodyPr wrap="square">
            <a:spAutoFit/>
          </a:bodyPr>
          <a:lstStyle/>
          <a:p>
            <a:pPr algn="ctr">
              <a:defRPr sz="2600" b="1" i="0" u="none" strike="noStrike" kern="1200" baseline="0">
                <a:solidFill>
                  <a:prstClr val="black"/>
                </a:solidFill>
                <a:latin typeface="+mn-lt"/>
                <a:ea typeface="+mn-ea"/>
                <a:cs typeface="+mn-cs"/>
              </a:defRPr>
            </a:pPr>
            <a:r>
              <a:rPr lang="en-US" sz="2000" dirty="0"/>
              <a:t>U.S. Energy Information Administration, 2012</a:t>
            </a:r>
          </a:p>
        </p:txBody>
      </p:sp>
    </p:spTree>
    <p:extLst>
      <p:ext uri="{BB962C8B-B14F-4D97-AF65-F5344CB8AC3E}">
        <p14:creationId xmlns:p14="http://schemas.microsoft.com/office/powerpoint/2010/main" val="928255303"/>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p 11x17 2013.eps"/>
          <p:cNvPicPr>
            <a:picLocks noChangeAspect="1"/>
          </p:cNvPicPr>
          <p:nvPr/>
        </p:nvPicPr>
        <p:blipFill rotWithShape="1">
          <a:blip r:embed="rId3" cstate="email">
            <a:extLst>
              <a:ext uri="{28A0092B-C50C-407E-A947-70E740481C1C}">
                <a14:useLocalDpi xmlns:a14="http://schemas.microsoft.com/office/drawing/2010/main" val="0"/>
              </a:ext>
            </a:extLst>
          </a:blip>
          <a:srcRect l="2400" t="-8020" b="15432"/>
          <a:stretch/>
        </p:blipFill>
        <p:spPr>
          <a:xfrm>
            <a:off x="109744" y="716673"/>
            <a:ext cx="8924512" cy="5812049"/>
          </a:xfrm>
          <a:prstGeom prst="rect">
            <a:avLst/>
          </a:prstGeom>
        </p:spPr>
      </p:pic>
      <p:pic>
        <p:nvPicPr>
          <p:cNvPr id="3" name="Picture 2" descr="Screen Shot 2014-02-19 at 2.23.17 PM.png"/>
          <p:cNvPicPr>
            <a:picLocks noChangeAspect="1"/>
          </p:cNvPicPr>
          <p:nvPr/>
        </p:nvPicPr>
        <p:blipFill>
          <a:blip r:embed="rId4" cstate="email">
            <a:extLst>
              <a:ext uri="{BEBA8EAE-BF5A-486C-A8C5-ECC9F3942E4B}">
                <a14:imgProps xmlns:a14="http://schemas.microsoft.com/office/drawing/2010/main">
                  <a14:imgLayer r:embed="rId5">
                    <a14:imgEffect>
                      <a14:sharpenSoften amount="25000"/>
                    </a14:imgEffect>
                    <a14:imgEffect>
                      <a14:saturation sat="24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15346" y="5293624"/>
            <a:ext cx="1932787" cy="1235098"/>
          </a:xfrm>
          <a:prstGeom prst="rect">
            <a:avLst/>
          </a:prstGeom>
        </p:spPr>
      </p:pic>
      <p:pic>
        <p:nvPicPr>
          <p:cNvPr id="9" name="Picture 8"/>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7475152" y="241042"/>
            <a:ext cx="1427708" cy="563591"/>
          </a:xfrm>
          <a:prstGeom prst="rect">
            <a:avLst/>
          </a:prstGeom>
        </p:spPr>
      </p:pic>
      <p:cxnSp>
        <p:nvCxnSpPr>
          <p:cNvPr id="10" name="Straight Connector 9"/>
          <p:cNvCxnSpPr/>
          <p:nvPr/>
        </p:nvCxnSpPr>
        <p:spPr>
          <a:xfrm>
            <a:off x="241140" y="926797"/>
            <a:ext cx="8661719" cy="1588"/>
          </a:xfrm>
          <a:prstGeom prst="line">
            <a:avLst/>
          </a:prstGeom>
          <a:ln>
            <a:solidFill>
              <a:schemeClr val="tx1"/>
            </a:solidFill>
          </a:ln>
        </p:spPr>
        <p:style>
          <a:lnRef idx="1">
            <a:schemeClr val="accent3"/>
          </a:lnRef>
          <a:fillRef idx="0">
            <a:schemeClr val="accent3"/>
          </a:fillRef>
          <a:effectRef idx="0">
            <a:schemeClr val="accent3"/>
          </a:effectRef>
          <a:fontRef idx="minor">
            <a:schemeClr val="tx1"/>
          </a:fontRef>
        </p:style>
      </p:cxnSp>
      <p:sp>
        <p:nvSpPr>
          <p:cNvPr id="11" name="TextBox 10"/>
          <p:cNvSpPr txBox="1"/>
          <p:nvPr/>
        </p:nvSpPr>
        <p:spPr>
          <a:xfrm>
            <a:off x="144685" y="328445"/>
            <a:ext cx="7330468" cy="553998"/>
          </a:xfrm>
          <a:prstGeom prst="rect">
            <a:avLst/>
          </a:prstGeom>
          <a:noFill/>
        </p:spPr>
        <p:txBody>
          <a:bodyPr wrap="square" rtlCol="0">
            <a:spAutoFit/>
          </a:bodyPr>
          <a:lstStyle/>
          <a:p>
            <a:r>
              <a:rPr lang="en-US" sz="3000" b="1" dirty="0" smtClean="0">
                <a:solidFill>
                  <a:srgbClr val="8EC02F"/>
                </a:solidFill>
              </a:rPr>
              <a:t>Biomass Power in the U.S.</a:t>
            </a:r>
            <a:endParaRPr lang="en-US" sz="3000" b="1" dirty="0">
              <a:solidFill>
                <a:srgbClr val="8EC02F"/>
              </a:solidFill>
            </a:endParaRPr>
          </a:p>
        </p:txBody>
      </p:sp>
    </p:spTree>
    <p:extLst>
      <p:ext uri="{BB962C8B-B14F-4D97-AF65-F5344CB8AC3E}">
        <p14:creationId xmlns:p14="http://schemas.microsoft.com/office/powerpoint/2010/main" val="35286194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475152" y="241042"/>
            <a:ext cx="1427708" cy="563591"/>
          </a:xfrm>
          <a:prstGeom prst="rect">
            <a:avLst/>
          </a:prstGeom>
        </p:spPr>
      </p:pic>
      <p:cxnSp>
        <p:nvCxnSpPr>
          <p:cNvPr id="4" name="Straight Connector 3"/>
          <p:cNvCxnSpPr/>
          <p:nvPr/>
        </p:nvCxnSpPr>
        <p:spPr>
          <a:xfrm>
            <a:off x="241140" y="926797"/>
            <a:ext cx="8661719" cy="1588"/>
          </a:xfrm>
          <a:prstGeom prst="line">
            <a:avLst/>
          </a:prstGeom>
          <a:ln>
            <a:solidFill>
              <a:schemeClr val="tx1"/>
            </a:solidFill>
          </a:ln>
        </p:spPr>
        <p:style>
          <a:lnRef idx="1">
            <a:schemeClr val="accent3"/>
          </a:lnRef>
          <a:fillRef idx="0">
            <a:schemeClr val="accent3"/>
          </a:fillRef>
          <a:effectRef idx="0">
            <a:schemeClr val="accent3"/>
          </a:effectRef>
          <a:fontRef idx="minor">
            <a:schemeClr val="tx1"/>
          </a:fontRef>
        </p:style>
      </p:cxnSp>
      <p:sp>
        <p:nvSpPr>
          <p:cNvPr id="5" name="TextBox 4"/>
          <p:cNvSpPr txBox="1"/>
          <p:nvPr/>
        </p:nvSpPr>
        <p:spPr>
          <a:xfrm>
            <a:off x="144685" y="328445"/>
            <a:ext cx="7156868" cy="553998"/>
          </a:xfrm>
          <a:prstGeom prst="rect">
            <a:avLst/>
          </a:prstGeom>
          <a:noFill/>
        </p:spPr>
        <p:txBody>
          <a:bodyPr wrap="square" rtlCol="0">
            <a:spAutoFit/>
          </a:bodyPr>
          <a:lstStyle/>
          <a:p>
            <a:r>
              <a:rPr lang="en-US" sz="3000" b="1" dirty="0" smtClean="0">
                <a:solidFill>
                  <a:srgbClr val="8EC02F"/>
                </a:solidFill>
              </a:rPr>
              <a:t>Fast Facts – ReEnergy Holdings </a:t>
            </a:r>
            <a:endParaRPr lang="en-US" sz="3000" b="1" dirty="0">
              <a:solidFill>
                <a:srgbClr val="8EC02F"/>
              </a:solidFill>
            </a:endParaRPr>
          </a:p>
        </p:txBody>
      </p:sp>
      <p:sp>
        <p:nvSpPr>
          <p:cNvPr id="7" name="Content Placeholder 2"/>
          <p:cNvSpPr txBox="1">
            <a:spLocks/>
          </p:cNvSpPr>
          <p:nvPr/>
        </p:nvSpPr>
        <p:spPr>
          <a:xfrm>
            <a:off x="346648" y="1508799"/>
            <a:ext cx="8556212" cy="3027883"/>
          </a:xfrm>
          <a:prstGeom prst="rect">
            <a:avLst/>
          </a:prstGeom>
          <a:ln>
            <a:noFill/>
          </a:ln>
        </p:spPr>
        <p:txBody>
          <a:bodyPr wrap="square">
            <a:normAutofit/>
          </a:bodyPr>
          <a:lstStyle/>
          <a:p>
            <a:pPr marL="342900" lvl="0" indent="-342900">
              <a:lnSpc>
                <a:spcPts val="2600"/>
              </a:lnSpc>
              <a:spcAft>
                <a:spcPts val="696"/>
              </a:spcAft>
              <a:buFont typeface="Arial"/>
              <a:buChar char="•"/>
              <a:defRPr/>
            </a:pPr>
            <a:r>
              <a:rPr lang="en-US" sz="2600" dirty="0" smtClean="0"/>
              <a:t>Headquartered in Latham, NY</a:t>
            </a:r>
          </a:p>
          <a:p>
            <a:pPr lvl="0">
              <a:lnSpc>
                <a:spcPts val="2600"/>
              </a:lnSpc>
              <a:spcAft>
                <a:spcPts val="696"/>
              </a:spcAft>
              <a:defRPr/>
            </a:pPr>
            <a:endParaRPr lang="en-US" sz="2600" dirty="0" smtClean="0"/>
          </a:p>
          <a:p>
            <a:pPr marL="342900" lvl="0" indent="-342900">
              <a:lnSpc>
                <a:spcPts val="2600"/>
              </a:lnSpc>
              <a:spcAft>
                <a:spcPts val="696"/>
              </a:spcAft>
              <a:buFont typeface="Arial"/>
              <a:buChar char="•"/>
              <a:defRPr/>
            </a:pPr>
            <a:r>
              <a:rPr lang="en-US" sz="2600" dirty="0" smtClean="0"/>
              <a:t>Established 2008</a:t>
            </a:r>
          </a:p>
          <a:p>
            <a:pPr marL="342900" lvl="0" indent="-342900">
              <a:lnSpc>
                <a:spcPts val="2600"/>
              </a:lnSpc>
              <a:spcAft>
                <a:spcPts val="696"/>
              </a:spcAft>
              <a:buFont typeface="Arial"/>
              <a:buChar char="•"/>
              <a:defRPr/>
            </a:pPr>
            <a:endParaRPr lang="en-US" sz="2600" dirty="0" smtClean="0"/>
          </a:p>
          <a:p>
            <a:pPr marL="342900" indent="-342900">
              <a:lnSpc>
                <a:spcPts val="2600"/>
              </a:lnSpc>
              <a:spcAft>
                <a:spcPts val="696"/>
              </a:spcAft>
              <a:buFont typeface="Arial"/>
              <a:buChar char="•"/>
              <a:defRPr/>
            </a:pPr>
            <a:r>
              <a:rPr lang="en-US" sz="2600" dirty="0" smtClean="0"/>
              <a:t>More than 300 employees; 6 states</a:t>
            </a:r>
          </a:p>
        </p:txBody>
      </p:sp>
      <p:sp>
        <p:nvSpPr>
          <p:cNvPr id="8" name="Slide Number Placeholder 7"/>
          <p:cNvSpPr>
            <a:spLocks noGrp="1"/>
          </p:cNvSpPr>
          <p:nvPr>
            <p:ph type="sldNum" sz="quarter" idx="12"/>
          </p:nvPr>
        </p:nvSpPr>
        <p:spPr/>
        <p:txBody>
          <a:bodyPr/>
          <a:lstStyle/>
          <a:p>
            <a:pPr algn="r"/>
            <a:fld id="{D381E028-8E3E-F341-AD51-3D8A850BF30D}" type="slidenum">
              <a:rPr lang="en-US" smtClean="0"/>
              <a:pPr algn="r"/>
              <a:t>7</a:t>
            </a:fld>
            <a:endParaRPr lang="en-US" dirty="0"/>
          </a:p>
        </p:txBody>
      </p:sp>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475152" y="241042"/>
            <a:ext cx="1427708" cy="563591"/>
          </a:xfrm>
          <a:prstGeom prst="rect">
            <a:avLst/>
          </a:prstGeom>
        </p:spPr>
      </p:pic>
      <p:cxnSp>
        <p:nvCxnSpPr>
          <p:cNvPr id="4" name="Straight Connector 3"/>
          <p:cNvCxnSpPr/>
          <p:nvPr/>
        </p:nvCxnSpPr>
        <p:spPr>
          <a:xfrm>
            <a:off x="241140" y="926797"/>
            <a:ext cx="8661719" cy="1588"/>
          </a:xfrm>
          <a:prstGeom prst="line">
            <a:avLst/>
          </a:prstGeom>
          <a:ln>
            <a:solidFill>
              <a:schemeClr val="tx1"/>
            </a:solidFill>
          </a:ln>
        </p:spPr>
        <p:style>
          <a:lnRef idx="1">
            <a:schemeClr val="accent3"/>
          </a:lnRef>
          <a:fillRef idx="0">
            <a:schemeClr val="accent3"/>
          </a:fillRef>
          <a:effectRef idx="0">
            <a:schemeClr val="accent3"/>
          </a:effectRef>
          <a:fontRef idx="minor">
            <a:schemeClr val="tx1"/>
          </a:fontRef>
        </p:style>
      </p:cxnSp>
      <p:sp>
        <p:nvSpPr>
          <p:cNvPr id="5" name="TextBox 4"/>
          <p:cNvSpPr txBox="1"/>
          <p:nvPr/>
        </p:nvSpPr>
        <p:spPr>
          <a:xfrm>
            <a:off x="144685" y="328445"/>
            <a:ext cx="7156868" cy="553998"/>
          </a:xfrm>
          <a:prstGeom prst="rect">
            <a:avLst/>
          </a:prstGeom>
          <a:noFill/>
        </p:spPr>
        <p:txBody>
          <a:bodyPr wrap="square" rtlCol="0">
            <a:spAutoFit/>
          </a:bodyPr>
          <a:lstStyle/>
          <a:p>
            <a:r>
              <a:rPr lang="en-US" sz="3000" b="1" dirty="0" smtClean="0">
                <a:solidFill>
                  <a:srgbClr val="8EC02F"/>
                </a:solidFill>
              </a:rPr>
              <a:t>Fast Facts – ReEnergy Holdings </a:t>
            </a:r>
            <a:endParaRPr lang="en-US" sz="3000" b="1" dirty="0">
              <a:solidFill>
                <a:srgbClr val="8EC02F"/>
              </a:solidFill>
            </a:endParaRPr>
          </a:p>
        </p:txBody>
      </p:sp>
      <p:sp>
        <p:nvSpPr>
          <p:cNvPr id="7" name="Content Placeholder 2"/>
          <p:cNvSpPr txBox="1">
            <a:spLocks/>
          </p:cNvSpPr>
          <p:nvPr/>
        </p:nvSpPr>
        <p:spPr>
          <a:xfrm>
            <a:off x="144684" y="1329111"/>
            <a:ext cx="7543800" cy="4423002"/>
          </a:xfrm>
          <a:prstGeom prst="rect">
            <a:avLst/>
          </a:prstGeom>
        </p:spPr>
        <p:txBody>
          <a:bodyPr wrap="square">
            <a:normAutofit/>
          </a:bodyPr>
          <a:lstStyle/>
          <a:p>
            <a:pPr marL="685800" indent="-338328">
              <a:spcAft>
                <a:spcPts val="2400"/>
              </a:spcAft>
              <a:buFont typeface="Arial"/>
              <a:buChar char="•"/>
              <a:defRPr/>
            </a:pPr>
            <a:r>
              <a:rPr lang="en-US" sz="2600" dirty="0" smtClean="0"/>
              <a:t>325 MWs of renewable </a:t>
            </a:r>
            <a:br>
              <a:rPr lang="en-US" sz="2600" dirty="0" smtClean="0"/>
            </a:br>
            <a:r>
              <a:rPr lang="en-US" sz="2600" dirty="0" smtClean="0"/>
              <a:t>energy generation (NY, ME, CT, NC)</a:t>
            </a:r>
          </a:p>
          <a:p>
            <a:pPr marL="685800" indent="-338328">
              <a:spcAft>
                <a:spcPts val="2400"/>
              </a:spcAft>
              <a:buFont typeface="Arial"/>
              <a:buChar char="•"/>
              <a:defRPr/>
            </a:pPr>
            <a:r>
              <a:rPr lang="en-US" sz="2600" dirty="0"/>
              <a:t>7</a:t>
            </a:r>
            <a:r>
              <a:rPr lang="en-US" sz="2600" dirty="0" smtClean="0"/>
              <a:t>00,000 tons per year of </a:t>
            </a:r>
            <a:br>
              <a:rPr lang="en-US" sz="2600" dirty="0" smtClean="0"/>
            </a:br>
            <a:r>
              <a:rPr lang="en-US" sz="2600" dirty="0" smtClean="0"/>
              <a:t>C&amp;D/wood recovery processing </a:t>
            </a:r>
            <a:br>
              <a:rPr lang="en-US" sz="2600" dirty="0" smtClean="0"/>
            </a:br>
            <a:r>
              <a:rPr lang="en-US" sz="2600" dirty="0" smtClean="0"/>
              <a:t>capacity (NH, MA, ME)</a:t>
            </a:r>
            <a:endParaRPr lang="en-US" sz="2600" dirty="0"/>
          </a:p>
        </p:txBody>
      </p:sp>
      <p:sp>
        <p:nvSpPr>
          <p:cNvPr id="8" name="Slide Number Placeholder 7"/>
          <p:cNvSpPr>
            <a:spLocks noGrp="1"/>
          </p:cNvSpPr>
          <p:nvPr>
            <p:ph type="sldNum" sz="quarter" idx="12"/>
          </p:nvPr>
        </p:nvSpPr>
        <p:spPr/>
        <p:txBody>
          <a:bodyPr/>
          <a:lstStyle/>
          <a:p>
            <a:pPr algn="r"/>
            <a:fld id="{D381E028-8E3E-F341-AD51-3D8A850BF30D}" type="slidenum">
              <a:rPr lang="en-US" smtClean="0"/>
              <a:pPr algn="r"/>
              <a:t>8</a:t>
            </a:fld>
            <a:endParaRPr lang="en-US" dirty="0"/>
          </a:p>
        </p:txBody>
      </p:sp>
      <p:pic>
        <p:nvPicPr>
          <p:cNvPr id="9" name="Picture 8" descr="wood chips.tif"/>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rot="1086232">
            <a:off x="5363439" y="2733133"/>
            <a:ext cx="3356864" cy="268101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981406584"/>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475152" y="241042"/>
            <a:ext cx="1427708" cy="563591"/>
          </a:xfrm>
          <a:prstGeom prst="rect">
            <a:avLst/>
          </a:prstGeom>
        </p:spPr>
      </p:pic>
      <p:cxnSp>
        <p:nvCxnSpPr>
          <p:cNvPr id="9" name="Straight Connector 8"/>
          <p:cNvCxnSpPr/>
          <p:nvPr/>
        </p:nvCxnSpPr>
        <p:spPr>
          <a:xfrm>
            <a:off x="241140" y="926797"/>
            <a:ext cx="8661719" cy="1588"/>
          </a:xfrm>
          <a:prstGeom prst="line">
            <a:avLst/>
          </a:prstGeom>
          <a:ln>
            <a:solidFill>
              <a:schemeClr val="tx1"/>
            </a:solidFill>
          </a:ln>
        </p:spPr>
        <p:style>
          <a:lnRef idx="1">
            <a:schemeClr val="accent3"/>
          </a:lnRef>
          <a:fillRef idx="0">
            <a:schemeClr val="accent3"/>
          </a:fillRef>
          <a:effectRef idx="0">
            <a:schemeClr val="accent3"/>
          </a:effectRef>
          <a:fontRef idx="minor">
            <a:schemeClr val="tx1"/>
          </a:fontRef>
        </p:style>
      </p:cxnSp>
      <p:sp>
        <p:nvSpPr>
          <p:cNvPr id="12" name="TextBox 11"/>
          <p:cNvSpPr txBox="1"/>
          <p:nvPr/>
        </p:nvSpPr>
        <p:spPr>
          <a:xfrm>
            <a:off x="144685" y="328445"/>
            <a:ext cx="7330468" cy="523220"/>
          </a:xfrm>
          <a:prstGeom prst="rect">
            <a:avLst/>
          </a:prstGeom>
          <a:noFill/>
        </p:spPr>
        <p:txBody>
          <a:bodyPr wrap="square" rtlCol="0">
            <a:spAutoFit/>
          </a:bodyPr>
          <a:lstStyle/>
          <a:p>
            <a:r>
              <a:rPr lang="en-US" sz="2800" b="1" dirty="0" smtClean="0">
                <a:solidFill>
                  <a:srgbClr val="8EC02F"/>
                </a:solidFill>
              </a:rPr>
              <a:t>ReEnergy Holdings Portfolio</a:t>
            </a:r>
            <a:endParaRPr lang="en-US" sz="2800" b="1" dirty="0">
              <a:solidFill>
                <a:srgbClr val="8EC02F"/>
              </a:solidFill>
            </a:endParaRP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535" y="1258854"/>
            <a:ext cx="6016887" cy="4532346"/>
          </a:xfrm>
          <a:prstGeom prst="rect">
            <a:avLst/>
          </a:prstGeom>
        </p:spPr>
      </p:pic>
      <p:pic>
        <p:nvPicPr>
          <p:cNvPr id="15" name="Picture 14"/>
          <p:cNvPicPr>
            <a:picLocks noChangeAspect="1"/>
          </p:cNvPicPr>
          <p:nvPr/>
        </p:nvPicPr>
        <p:blipFill rotWithShape="1">
          <a:blip r:embed="rId5" cstate="email">
            <a:duotone>
              <a:schemeClr val="accent3">
                <a:shade val="45000"/>
                <a:satMod val="135000"/>
              </a:schemeClr>
              <a:prstClr val="white"/>
            </a:duotone>
            <a:extLst>
              <a:ext uri="{BEBA8EAE-BF5A-486C-A8C5-ECC9F3942E4B}">
                <a14:imgProps xmlns:a14="http://schemas.microsoft.com/office/drawing/2010/main">
                  <a14:imgLayer r:embed="rId6">
                    <a14:imgEffect>
                      <a14:colorTemperature colorTemp="5900"/>
                    </a14:imgEffect>
                    <a14:imgEffect>
                      <a14:saturation sat="0"/>
                    </a14:imgEffect>
                  </a14:imgLayer>
                </a14:imgProps>
              </a:ext>
              <a:ext uri="{28A0092B-C50C-407E-A947-70E740481C1C}">
                <a14:useLocalDpi xmlns:a14="http://schemas.microsoft.com/office/drawing/2010/main" val="0"/>
              </a:ext>
            </a:extLst>
          </a:blip>
          <a:srcRect/>
          <a:stretch/>
        </p:blipFill>
        <p:spPr>
          <a:xfrm>
            <a:off x="6565357" y="3969106"/>
            <a:ext cx="2031110" cy="1822094"/>
          </a:xfrm>
          <a:prstGeom prst="rect">
            <a:avLst/>
          </a:prstGeom>
        </p:spPr>
      </p:pic>
      <p:sp>
        <p:nvSpPr>
          <p:cNvPr id="16" name="TextBox 15"/>
          <p:cNvSpPr txBox="1"/>
          <p:nvPr/>
        </p:nvSpPr>
        <p:spPr>
          <a:xfrm>
            <a:off x="7690977" y="4957140"/>
            <a:ext cx="1597706" cy="577081"/>
          </a:xfrm>
          <a:prstGeom prst="rect">
            <a:avLst/>
          </a:prstGeom>
          <a:noFill/>
        </p:spPr>
        <p:txBody>
          <a:bodyPr wrap="square" rtlCol="0">
            <a:spAutoFit/>
          </a:bodyPr>
          <a:lstStyle/>
          <a:p>
            <a:pPr algn="ctr"/>
            <a:r>
              <a:rPr lang="en-US" sz="1050" b="1" dirty="0" smtClean="0">
                <a:solidFill>
                  <a:prstClr val="black">
                    <a:lumMod val="75000"/>
                    <a:lumOff val="25000"/>
                  </a:prstClr>
                </a:solidFill>
                <a:latin typeface="Arial" pitchFamily="34" charset="0"/>
                <a:cs typeface="Arial" pitchFamily="34" charset="0"/>
              </a:rPr>
              <a:t>Coastal Carolina Clean Power</a:t>
            </a:r>
          </a:p>
          <a:p>
            <a:pPr algn="ctr"/>
            <a:r>
              <a:rPr lang="en-US" sz="1050" b="1" dirty="0" smtClean="0">
                <a:solidFill>
                  <a:prstClr val="black">
                    <a:lumMod val="75000"/>
                    <a:lumOff val="25000"/>
                  </a:prstClr>
                </a:solidFill>
                <a:latin typeface="Arial" pitchFamily="34" charset="0"/>
                <a:cs typeface="Arial" pitchFamily="34" charset="0"/>
              </a:rPr>
              <a:t>(30 MW)</a:t>
            </a:r>
            <a:endParaRPr lang="en-US" sz="1050" b="1" dirty="0">
              <a:solidFill>
                <a:prstClr val="black">
                  <a:lumMod val="75000"/>
                  <a:lumOff val="25000"/>
                </a:prstClr>
              </a:solidFill>
              <a:latin typeface="Arial" pitchFamily="34" charset="0"/>
              <a:cs typeface="Arial" pitchFamily="34" charset="0"/>
            </a:endParaRPr>
          </a:p>
        </p:txBody>
      </p:sp>
      <p:cxnSp>
        <p:nvCxnSpPr>
          <p:cNvPr id="17" name="Straight Arrow Connector 16"/>
          <p:cNvCxnSpPr/>
          <p:nvPr/>
        </p:nvCxnSpPr>
        <p:spPr>
          <a:xfrm flipH="1" flipV="1">
            <a:off x="8001063" y="4657095"/>
            <a:ext cx="314410" cy="295476"/>
          </a:xfrm>
          <a:prstGeom prst="straightConnector1">
            <a:avLst/>
          </a:prstGeom>
          <a:ln w="1905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8" name="Oval 17"/>
          <p:cNvSpPr/>
          <p:nvPr/>
        </p:nvSpPr>
        <p:spPr>
          <a:xfrm>
            <a:off x="7824266" y="4514780"/>
            <a:ext cx="114300" cy="1143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702201765"/>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7077</TotalTime>
  <Words>2170</Words>
  <Application>Microsoft Office PowerPoint</Application>
  <PresentationFormat>On-screen Show (4:3)</PresentationFormat>
  <Paragraphs>190</Paragraphs>
  <Slides>23</Slides>
  <Notes>23</Notes>
  <HiddenSlides>0</HiddenSlides>
  <MMClips>0</MMClips>
  <ScaleCrop>false</ScaleCrop>
  <HeadingPairs>
    <vt:vector size="4" baseType="variant">
      <vt:variant>
        <vt:lpstr>Theme</vt:lpstr>
      </vt:variant>
      <vt:variant>
        <vt:i4>6</vt:i4>
      </vt:variant>
      <vt:variant>
        <vt:lpstr>Slide Titles</vt:lpstr>
      </vt:variant>
      <vt:variant>
        <vt:i4>23</vt:i4>
      </vt:variant>
    </vt:vector>
  </HeadingPairs>
  <TitlesOfParts>
    <vt:vector size="29" baseType="lpstr">
      <vt:lpstr>Office Theme</vt:lpstr>
      <vt:lpstr>2_Office Theme</vt:lpstr>
      <vt:lpstr>1_Office Theme</vt:lpstr>
      <vt:lpstr>3_Office Theme</vt:lpstr>
      <vt:lpstr>4_Office Theme</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Behan Communications,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Kathleen Schnitzer</dc:creator>
  <cp:lastModifiedBy>SUNY Cortland</cp:lastModifiedBy>
  <cp:revision>306</cp:revision>
  <cp:lastPrinted>2014-05-05T16:11:20Z</cp:lastPrinted>
  <dcterms:created xsi:type="dcterms:W3CDTF">2012-03-16T21:16:42Z</dcterms:created>
  <dcterms:modified xsi:type="dcterms:W3CDTF">2015-02-28T16:03:56Z</dcterms:modified>
</cp:coreProperties>
</file>